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404" r:id="rId3"/>
    <p:sldId id="365" r:id="rId4"/>
    <p:sldId id="405" r:id="rId5"/>
    <p:sldId id="406" r:id="rId6"/>
    <p:sldId id="407" r:id="rId7"/>
    <p:sldId id="408" r:id="rId8"/>
    <p:sldId id="409" r:id="rId9"/>
    <p:sldId id="393" r:id="rId10"/>
    <p:sldId id="383" r:id="rId11"/>
    <p:sldId id="357" r:id="rId12"/>
    <p:sldId id="370" r:id="rId13"/>
    <p:sldId id="413" r:id="rId14"/>
    <p:sldId id="411" r:id="rId15"/>
    <p:sldId id="410" r:id="rId16"/>
    <p:sldId id="412" r:id="rId17"/>
    <p:sldId id="386" r:id="rId18"/>
    <p:sldId id="387" r:id="rId19"/>
    <p:sldId id="391" r:id="rId20"/>
    <p:sldId id="389" r:id="rId21"/>
    <p:sldId id="390" r:id="rId22"/>
    <p:sldId id="397" r:id="rId23"/>
    <p:sldId id="398" r:id="rId24"/>
    <p:sldId id="399" r:id="rId25"/>
    <p:sldId id="351" r:id="rId26"/>
    <p:sldId id="382" r:id="rId27"/>
    <p:sldId id="352" r:id="rId28"/>
    <p:sldId id="376" r:id="rId29"/>
    <p:sldId id="377" r:id="rId30"/>
    <p:sldId id="378" r:id="rId31"/>
    <p:sldId id="291" r:id="rId32"/>
    <p:sldId id="340" r:id="rId33"/>
    <p:sldId id="381" r:id="rId34"/>
  </p:sldIdLst>
  <p:sldSz cx="9144000" cy="6858000" type="screen4x3"/>
  <p:notesSz cx="7077075" cy="9383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73" autoAdjust="0"/>
    <p:restoredTop sz="94660"/>
  </p:normalViewPr>
  <p:slideViewPr>
    <p:cSldViewPr>
      <p:cViewPr varScale="1">
        <p:scale>
          <a:sx n="92" d="100"/>
          <a:sy n="92" d="100"/>
        </p:scale>
        <p:origin x="-14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B66FD0-D1B3-4281-B7E2-479CD7FB39F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69CB4AE7-D2BD-4FCA-A965-B4A739BC5041}">
      <dgm:prSet phldrT="[Text]" custT="1"/>
      <dgm:spPr/>
      <dgm:t>
        <a:bodyPr/>
        <a:lstStyle/>
        <a:p>
          <a:r>
            <a:rPr lang="en-US" sz="1800" dirty="0" smtClean="0"/>
            <a:t>Anxiety/Depression</a:t>
          </a:r>
          <a:endParaRPr lang="en-US" sz="1800" dirty="0"/>
        </a:p>
      </dgm:t>
    </dgm:pt>
    <dgm:pt modelId="{F5926ACC-0E54-46D9-896E-B393FD589C6B}" type="parTrans" cxnId="{9AD54542-4ADF-48B1-BE06-C9CBC81C72A6}">
      <dgm:prSet/>
      <dgm:spPr/>
      <dgm:t>
        <a:bodyPr/>
        <a:lstStyle/>
        <a:p>
          <a:endParaRPr lang="en-US"/>
        </a:p>
      </dgm:t>
    </dgm:pt>
    <dgm:pt modelId="{E9F9FA58-48C2-4795-86CB-CD9F23A8597E}" type="sibTrans" cxnId="{9AD54542-4ADF-48B1-BE06-C9CBC81C72A6}">
      <dgm:prSet/>
      <dgm:spPr/>
      <dgm:t>
        <a:bodyPr/>
        <a:lstStyle/>
        <a:p>
          <a:endParaRPr lang="en-US"/>
        </a:p>
      </dgm:t>
    </dgm:pt>
    <dgm:pt modelId="{8311EAEF-B5D1-4EE6-8004-79BE74EAE31B}">
      <dgm:prSet phldrT="[Text]" custT="1"/>
      <dgm:spPr/>
      <dgm:t>
        <a:bodyPr/>
        <a:lstStyle/>
        <a:p>
          <a:r>
            <a:rPr lang="en-US" sz="1800"/>
            <a:t>Learning Disorders</a:t>
          </a:r>
        </a:p>
      </dgm:t>
    </dgm:pt>
    <dgm:pt modelId="{66B8A0E9-8B83-4D96-8018-C53EEDD18A01}" type="parTrans" cxnId="{F83D790E-8D2A-48EC-8810-EF3490753DBE}">
      <dgm:prSet/>
      <dgm:spPr/>
      <dgm:t>
        <a:bodyPr/>
        <a:lstStyle/>
        <a:p>
          <a:endParaRPr lang="en-US"/>
        </a:p>
      </dgm:t>
    </dgm:pt>
    <dgm:pt modelId="{9B2B8562-4B32-45CB-ABC5-E56E58B7AC33}" type="sibTrans" cxnId="{F83D790E-8D2A-48EC-8810-EF3490753DBE}">
      <dgm:prSet/>
      <dgm:spPr/>
      <dgm:t>
        <a:bodyPr/>
        <a:lstStyle/>
        <a:p>
          <a:endParaRPr lang="en-US"/>
        </a:p>
      </dgm:t>
    </dgm:pt>
    <dgm:pt modelId="{9DFE7731-2714-4ADC-B058-46E7383BA4E4}">
      <dgm:prSet phldrT="[Text]" custT="1"/>
      <dgm:spPr/>
      <dgm:t>
        <a:bodyPr/>
        <a:lstStyle/>
        <a:p>
          <a:r>
            <a:rPr lang="en-US" sz="1800" dirty="0" smtClean="0"/>
            <a:t>ADHD</a:t>
          </a:r>
          <a:endParaRPr lang="en-US" sz="1800" dirty="0"/>
        </a:p>
      </dgm:t>
    </dgm:pt>
    <dgm:pt modelId="{2438BB7B-1030-495D-9BDB-350C5113D4F9}" type="parTrans" cxnId="{F5E23747-7D54-4673-8897-609FB21B448A}">
      <dgm:prSet/>
      <dgm:spPr/>
      <dgm:t>
        <a:bodyPr/>
        <a:lstStyle/>
        <a:p>
          <a:endParaRPr lang="en-US"/>
        </a:p>
      </dgm:t>
    </dgm:pt>
    <dgm:pt modelId="{E348FE23-DAB5-4D1C-BB3B-F84F9935DFE3}" type="sibTrans" cxnId="{F5E23747-7D54-4673-8897-609FB21B448A}">
      <dgm:prSet/>
      <dgm:spPr/>
      <dgm:t>
        <a:bodyPr/>
        <a:lstStyle/>
        <a:p>
          <a:endParaRPr lang="en-US"/>
        </a:p>
      </dgm:t>
    </dgm:pt>
    <dgm:pt modelId="{AA2C20B9-3A2B-4D85-9785-6DE4EFB5F1F4}" type="pres">
      <dgm:prSet presAssocID="{A4B66FD0-D1B3-4281-B7E2-479CD7FB39FD}" presName="compositeShape" presStyleCnt="0">
        <dgm:presLayoutVars>
          <dgm:chMax val="7"/>
          <dgm:dir/>
          <dgm:resizeHandles val="exact"/>
        </dgm:presLayoutVars>
      </dgm:prSet>
      <dgm:spPr/>
    </dgm:pt>
    <dgm:pt modelId="{22261E61-7B9F-4B4C-BCB0-519480F40233}" type="pres">
      <dgm:prSet presAssocID="{69CB4AE7-D2BD-4FCA-A965-B4A739BC5041}" presName="circ1" presStyleLbl="vennNode1" presStyleIdx="0" presStyleCnt="3" custScaleY="109871"/>
      <dgm:spPr/>
      <dgm:t>
        <a:bodyPr/>
        <a:lstStyle/>
        <a:p>
          <a:endParaRPr lang="en-US"/>
        </a:p>
      </dgm:t>
    </dgm:pt>
    <dgm:pt modelId="{A6C399E4-2FA0-499A-9771-649FE06FF896}" type="pres">
      <dgm:prSet presAssocID="{69CB4AE7-D2BD-4FCA-A965-B4A739BC504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2D4D0B-BF70-4334-9140-0BACB722E3A8}" type="pres">
      <dgm:prSet presAssocID="{8311EAEF-B5D1-4EE6-8004-79BE74EAE31B}" presName="circ2" presStyleLbl="vennNode1" presStyleIdx="1" presStyleCnt="3" custScaleX="107994" custScaleY="120132" custLinFactNeighborX="-11338" custLinFactNeighborY="489"/>
      <dgm:spPr/>
      <dgm:t>
        <a:bodyPr/>
        <a:lstStyle/>
        <a:p>
          <a:endParaRPr lang="en-US"/>
        </a:p>
      </dgm:t>
    </dgm:pt>
    <dgm:pt modelId="{CDA788DE-9418-4A21-B56E-BF1C669294D9}" type="pres">
      <dgm:prSet presAssocID="{8311EAEF-B5D1-4EE6-8004-79BE74EAE31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81EC4A-6A86-4F94-AD0A-E5B769AD8BD4}" type="pres">
      <dgm:prSet presAssocID="{9DFE7731-2714-4ADC-B058-46E7383BA4E4}" presName="circ3" presStyleLbl="vennNode1" presStyleIdx="2" presStyleCnt="3" custScaleX="106687" custScaleY="115859"/>
      <dgm:spPr/>
      <dgm:t>
        <a:bodyPr/>
        <a:lstStyle/>
        <a:p>
          <a:endParaRPr lang="en-US"/>
        </a:p>
      </dgm:t>
    </dgm:pt>
    <dgm:pt modelId="{26F4851F-7BB9-49A0-9986-12687A577C04}" type="pres">
      <dgm:prSet presAssocID="{9DFE7731-2714-4ADC-B058-46E7383BA4E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ACE306-1300-47A4-B9B4-84C7DD64B906}" type="presOf" srcId="{69CB4AE7-D2BD-4FCA-A965-B4A739BC5041}" destId="{A6C399E4-2FA0-499A-9771-649FE06FF896}" srcOrd="1" destOrd="0" presId="urn:microsoft.com/office/officeart/2005/8/layout/venn1"/>
    <dgm:cxn modelId="{5A8A5CBA-9A8E-4FF4-890B-2E4F842F7E7B}" type="presOf" srcId="{8311EAEF-B5D1-4EE6-8004-79BE74EAE31B}" destId="{CDA788DE-9418-4A21-B56E-BF1C669294D9}" srcOrd="1" destOrd="0" presId="urn:microsoft.com/office/officeart/2005/8/layout/venn1"/>
    <dgm:cxn modelId="{F83D790E-8D2A-48EC-8810-EF3490753DBE}" srcId="{A4B66FD0-D1B3-4281-B7E2-479CD7FB39FD}" destId="{8311EAEF-B5D1-4EE6-8004-79BE74EAE31B}" srcOrd="1" destOrd="0" parTransId="{66B8A0E9-8B83-4D96-8018-C53EEDD18A01}" sibTransId="{9B2B8562-4B32-45CB-ABC5-E56E58B7AC33}"/>
    <dgm:cxn modelId="{9AD54542-4ADF-48B1-BE06-C9CBC81C72A6}" srcId="{A4B66FD0-D1B3-4281-B7E2-479CD7FB39FD}" destId="{69CB4AE7-D2BD-4FCA-A965-B4A739BC5041}" srcOrd="0" destOrd="0" parTransId="{F5926ACC-0E54-46D9-896E-B393FD589C6B}" sibTransId="{E9F9FA58-48C2-4795-86CB-CD9F23A8597E}"/>
    <dgm:cxn modelId="{CEEEB254-4F77-4F61-947A-D121795E4F0D}" type="presOf" srcId="{8311EAEF-B5D1-4EE6-8004-79BE74EAE31B}" destId="{A52D4D0B-BF70-4334-9140-0BACB722E3A8}" srcOrd="0" destOrd="0" presId="urn:microsoft.com/office/officeart/2005/8/layout/venn1"/>
    <dgm:cxn modelId="{0779B831-C583-487E-B302-7DC8E6FC4D2D}" type="presOf" srcId="{9DFE7731-2714-4ADC-B058-46E7383BA4E4}" destId="{26F4851F-7BB9-49A0-9986-12687A577C04}" srcOrd="1" destOrd="0" presId="urn:microsoft.com/office/officeart/2005/8/layout/venn1"/>
    <dgm:cxn modelId="{A7932F5B-A54B-4F22-8660-675BF3DFF271}" type="presOf" srcId="{A4B66FD0-D1B3-4281-B7E2-479CD7FB39FD}" destId="{AA2C20B9-3A2B-4D85-9785-6DE4EFB5F1F4}" srcOrd="0" destOrd="0" presId="urn:microsoft.com/office/officeart/2005/8/layout/venn1"/>
    <dgm:cxn modelId="{F5E23747-7D54-4673-8897-609FB21B448A}" srcId="{A4B66FD0-D1B3-4281-B7E2-479CD7FB39FD}" destId="{9DFE7731-2714-4ADC-B058-46E7383BA4E4}" srcOrd="2" destOrd="0" parTransId="{2438BB7B-1030-495D-9BDB-350C5113D4F9}" sibTransId="{E348FE23-DAB5-4D1C-BB3B-F84F9935DFE3}"/>
    <dgm:cxn modelId="{DB985A67-EBFD-44C8-A2AB-3BA6E2A1C02F}" type="presOf" srcId="{9DFE7731-2714-4ADC-B058-46E7383BA4E4}" destId="{F581EC4A-6A86-4F94-AD0A-E5B769AD8BD4}" srcOrd="0" destOrd="0" presId="urn:microsoft.com/office/officeart/2005/8/layout/venn1"/>
    <dgm:cxn modelId="{AD4F9DD0-9483-427D-B35C-5C3A71434898}" type="presOf" srcId="{69CB4AE7-D2BD-4FCA-A965-B4A739BC5041}" destId="{22261E61-7B9F-4B4C-BCB0-519480F40233}" srcOrd="0" destOrd="0" presId="urn:microsoft.com/office/officeart/2005/8/layout/venn1"/>
    <dgm:cxn modelId="{F1811A85-1A49-4055-8583-12F096BEF1BB}" type="presParOf" srcId="{AA2C20B9-3A2B-4D85-9785-6DE4EFB5F1F4}" destId="{22261E61-7B9F-4B4C-BCB0-519480F40233}" srcOrd="0" destOrd="0" presId="urn:microsoft.com/office/officeart/2005/8/layout/venn1"/>
    <dgm:cxn modelId="{E3E1C57A-EC6C-485A-8D23-A93BE76E2A45}" type="presParOf" srcId="{AA2C20B9-3A2B-4D85-9785-6DE4EFB5F1F4}" destId="{A6C399E4-2FA0-499A-9771-649FE06FF896}" srcOrd="1" destOrd="0" presId="urn:microsoft.com/office/officeart/2005/8/layout/venn1"/>
    <dgm:cxn modelId="{C1740C52-B672-4D89-922E-2BFA74950206}" type="presParOf" srcId="{AA2C20B9-3A2B-4D85-9785-6DE4EFB5F1F4}" destId="{A52D4D0B-BF70-4334-9140-0BACB722E3A8}" srcOrd="2" destOrd="0" presId="urn:microsoft.com/office/officeart/2005/8/layout/venn1"/>
    <dgm:cxn modelId="{F1CEFC04-A839-41C5-AFF1-C8093E384F78}" type="presParOf" srcId="{AA2C20B9-3A2B-4D85-9785-6DE4EFB5F1F4}" destId="{CDA788DE-9418-4A21-B56E-BF1C669294D9}" srcOrd="3" destOrd="0" presId="urn:microsoft.com/office/officeart/2005/8/layout/venn1"/>
    <dgm:cxn modelId="{28C3BEFF-1E44-4BB9-B4AA-A36D38A60E3D}" type="presParOf" srcId="{AA2C20B9-3A2B-4D85-9785-6DE4EFB5F1F4}" destId="{F581EC4A-6A86-4F94-AD0A-E5B769AD8BD4}" srcOrd="4" destOrd="0" presId="urn:microsoft.com/office/officeart/2005/8/layout/venn1"/>
    <dgm:cxn modelId="{CD72B6EE-B489-4D13-A4F3-E52B887E02D3}" type="presParOf" srcId="{AA2C20B9-3A2B-4D85-9785-6DE4EFB5F1F4}" destId="{26F4851F-7BB9-49A0-9986-12687A577C0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B66FD0-D1B3-4281-B7E2-479CD7FB39F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69CB4AE7-D2BD-4FCA-A965-B4A739BC5041}">
      <dgm:prSet phldrT="[Text]" custT="1"/>
      <dgm:spPr/>
      <dgm:t>
        <a:bodyPr/>
        <a:lstStyle/>
        <a:p>
          <a:r>
            <a:rPr lang="en-US" sz="1600" dirty="0" smtClean="0"/>
            <a:t>Institutional, Parental, Social and Self-Imposed </a:t>
          </a:r>
        </a:p>
        <a:p>
          <a:r>
            <a:rPr lang="en-US" sz="1600" dirty="0" smtClean="0"/>
            <a:t>Expectations/Pressures</a:t>
          </a:r>
          <a:endParaRPr lang="en-US" sz="1600" dirty="0"/>
        </a:p>
      </dgm:t>
    </dgm:pt>
    <dgm:pt modelId="{F5926ACC-0E54-46D9-896E-B393FD589C6B}" type="parTrans" cxnId="{9AD54542-4ADF-48B1-BE06-C9CBC81C72A6}">
      <dgm:prSet/>
      <dgm:spPr/>
      <dgm:t>
        <a:bodyPr/>
        <a:lstStyle/>
        <a:p>
          <a:endParaRPr lang="en-US"/>
        </a:p>
      </dgm:t>
    </dgm:pt>
    <dgm:pt modelId="{E9F9FA58-48C2-4795-86CB-CD9F23A8597E}" type="sibTrans" cxnId="{9AD54542-4ADF-48B1-BE06-C9CBC81C72A6}">
      <dgm:prSet/>
      <dgm:spPr/>
      <dgm:t>
        <a:bodyPr/>
        <a:lstStyle/>
        <a:p>
          <a:endParaRPr lang="en-US"/>
        </a:p>
      </dgm:t>
    </dgm:pt>
    <dgm:pt modelId="{8311EAEF-B5D1-4EE6-8004-79BE74EAE31B}">
      <dgm:prSet phldrT="[Text]" custT="1"/>
      <dgm:spPr/>
      <dgm:t>
        <a:bodyPr/>
        <a:lstStyle/>
        <a:p>
          <a:r>
            <a:rPr lang="en-US" sz="1600" dirty="0" smtClean="0"/>
            <a:t>Neurological </a:t>
          </a:r>
        </a:p>
        <a:p>
          <a:r>
            <a:rPr lang="en-US" sz="1600" dirty="0" smtClean="0"/>
            <a:t>ADHD/LD</a:t>
          </a:r>
          <a:endParaRPr lang="en-US" sz="1600" dirty="0"/>
        </a:p>
      </dgm:t>
    </dgm:pt>
    <dgm:pt modelId="{66B8A0E9-8B83-4D96-8018-C53EEDD18A01}" type="parTrans" cxnId="{F83D790E-8D2A-48EC-8810-EF3490753DBE}">
      <dgm:prSet/>
      <dgm:spPr/>
      <dgm:t>
        <a:bodyPr/>
        <a:lstStyle/>
        <a:p>
          <a:endParaRPr lang="en-US"/>
        </a:p>
      </dgm:t>
    </dgm:pt>
    <dgm:pt modelId="{9B2B8562-4B32-45CB-ABC5-E56E58B7AC33}" type="sibTrans" cxnId="{F83D790E-8D2A-48EC-8810-EF3490753DBE}">
      <dgm:prSet/>
      <dgm:spPr/>
      <dgm:t>
        <a:bodyPr/>
        <a:lstStyle/>
        <a:p>
          <a:endParaRPr lang="en-US"/>
        </a:p>
      </dgm:t>
    </dgm:pt>
    <dgm:pt modelId="{9DFE7731-2714-4ADC-B058-46E7383BA4E4}">
      <dgm:prSet phldrT="[Text]" custT="1"/>
      <dgm:spPr/>
      <dgm:t>
        <a:bodyPr/>
        <a:lstStyle/>
        <a:p>
          <a:r>
            <a:rPr lang="en-US" sz="1600" dirty="0" smtClean="0"/>
            <a:t>Developmental Capacities and Readiness?</a:t>
          </a:r>
          <a:r>
            <a:rPr lang="en-US" sz="1800" dirty="0" smtClean="0"/>
            <a:t> </a:t>
          </a:r>
          <a:endParaRPr lang="en-US" sz="1800" dirty="0"/>
        </a:p>
      </dgm:t>
    </dgm:pt>
    <dgm:pt modelId="{2438BB7B-1030-495D-9BDB-350C5113D4F9}" type="parTrans" cxnId="{F5E23747-7D54-4673-8897-609FB21B448A}">
      <dgm:prSet/>
      <dgm:spPr/>
      <dgm:t>
        <a:bodyPr/>
        <a:lstStyle/>
        <a:p>
          <a:endParaRPr lang="en-US"/>
        </a:p>
      </dgm:t>
    </dgm:pt>
    <dgm:pt modelId="{E348FE23-DAB5-4D1C-BB3B-F84F9935DFE3}" type="sibTrans" cxnId="{F5E23747-7D54-4673-8897-609FB21B448A}">
      <dgm:prSet/>
      <dgm:spPr/>
      <dgm:t>
        <a:bodyPr/>
        <a:lstStyle/>
        <a:p>
          <a:endParaRPr lang="en-US"/>
        </a:p>
      </dgm:t>
    </dgm:pt>
    <dgm:pt modelId="{AA2C20B9-3A2B-4D85-9785-6DE4EFB5F1F4}" type="pres">
      <dgm:prSet presAssocID="{A4B66FD0-D1B3-4281-B7E2-479CD7FB39FD}" presName="compositeShape" presStyleCnt="0">
        <dgm:presLayoutVars>
          <dgm:chMax val="7"/>
          <dgm:dir/>
          <dgm:resizeHandles val="exact"/>
        </dgm:presLayoutVars>
      </dgm:prSet>
      <dgm:spPr/>
    </dgm:pt>
    <dgm:pt modelId="{22261E61-7B9F-4B4C-BCB0-519480F40233}" type="pres">
      <dgm:prSet presAssocID="{69CB4AE7-D2BD-4FCA-A965-B4A739BC5041}" presName="circ1" presStyleLbl="vennNode1" presStyleIdx="0" presStyleCnt="3" custScaleX="111075" custScaleY="99036"/>
      <dgm:spPr/>
      <dgm:t>
        <a:bodyPr/>
        <a:lstStyle/>
        <a:p>
          <a:endParaRPr lang="en-US"/>
        </a:p>
      </dgm:t>
    </dgm:pt>
    <dgm:pt modelId="{A6C399E4-2FA0-499A-9771-649FE06FF896}" type="pres">
      <dgm:prSet presAssocID="{69CB4AE7-D2BD-4FCA-A965-B4A739BC504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2D4D0B-BF70-4334-9140-0BACB722E3A8}" type="pres">
      <dgm:prSet presAssocID="{8311EAEF-B5D1-4EE6-8004-79BE74EAE31B}" presName="circ2" presStyleLbl="vennNode1" presStyleIdx="1" presStyleCnt="3" custScaleX="91532" custScaleY="120132" custLinFactNeighborX="-11338" custLinFactNeighborY="489"/>
      <dgm:spPr/>
      <dgm:t>
        <a:bodyPr/>
        <a:lstStyle/>
        <a:p>
          <a:endParaRPr lang="en-US"/>
        </a:p>
      </dgm:t>
    </dgm:pt>
    <dgm:pt modelId="{CDA788DE-9418-4A21-B56E-BF1C669294D9}" type="pres">
      <dgm:prSet presAssocID="{8311EAEF-B5D1-4EE6-8004-79BE74EAE31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81EC4A-6A86-4F94-AD0A-E5B769AD8BD4}" type="pres">
      <dgm:prSet presAssocID="{9DFE7731-2714-4ADC-B058-46E7383BA4E4}" presName="circ3" presStyleLbl="vennNode1" presStyleIdx="2" presStyleCnt="3" custScaleX="93865" custScaleY="115859"/>
      <dgm:spPr/>
      <dgm:t>
        <a:bodyPr/>
        <a:lstStyle/>
        <a:p>
          <a:endParaRPr lang="en-US"/>
        </a:p>
      </dgm:t>
    </dgm:pt>
    <dgm:pt modelId="{26F4851F-7BB9-49A0-9986-12687A577C04}" type="pres">
      <dgm:prSet presAssocID="{9DFE7731-2714-4ADC-B058-46E7383BA4E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9470EC-3327-4CD4-A367-054A49EAA1E0}" type="presOf" srcId="{69CB4AE7-D2BD-4FCA-A965-B4A739BC5041}" destId="{A6C399E4-2FA0-499A-9771-649FE06FF896}" srcOrd="1" destOrd="0" presId="urn:microsoft.com/office/officeart/2005/8/layout/venn1"/>
    <dgm:cxn modelId="{F83D790E-8D2A-48EC-8810-EF3490753DBE}" srcId="{A4B66FD0-D1B3-4281-B7E2-479CD7FB39FD}" destId="{8311EAEF-B5D1-4EE6-8004-79BE74EAE31B}" srcOrd="1" destOrd="0" parTransId="{66B8A0E9-8B83-4D96-8018-C53EEDD18A01}" sibTransId="{9B2B8562-4B32-45CB-ABC5-E56E58B7AC33}"/>
    <dgm:cxn modelId="{DA000DBE-02A4-465E-B254-87B9A752381C}" type="presOf" srcId="{8311EAEF-B5D1-4EE6-8004-79BE74EAE31B}" destId="{CDA788DE-9418-4A21-B56E-BF1C669294D9}" srcOrd="1" destOrd="0" presId="urn:microsoft.com/office/officeart/2005/8/layout/venn1"/>
    <dgm:cxn modelId="{95BC5949-1651-4858-BC1D-6C513B5E04A5}" type="presOf" srcId="{8311EAEF-B5D1-4EE6-8004-79BE74EAE31B}" destId="{A52D4D0B-BF70-4334-9140-0BACB722E3A8}" srcOrd="0" destOrd="0" presId="urn:microsoft.com/office/officeart/2005/8/layout/venn1"/>
    <dgm:cxn modelId="{236FEA92-6D1E-4729-8876-B0E08D589915}" type="presOf" srcId="{69CB4AE7-D2BD-4FCA-A965-B4A739BC5041}" destId="{22261E61-7B9F-4B4C-BCB0-519480F40233}" srcOrd="0" destOrd="0" presId="urn:microsoft.com/office/officeart/2005/8/layout/venn1"/>
    <dgm:cxn modelId="{9AD54542-4ADF-48B1-BE06-C9CBC81C72A6}" srcId="{A4B66FD0-D1B3-4281-B7E2-479CD7FB39FD}" destId="{69CB4AE7-D2BD-4FCA-A965-B4A739BC5041}" srcOrd="0" destOrd="0" parTransId="{F5926ACC-0E54-46D9-896E-B393FD589C6B}" sibTransId="{E9F9FA58-48C2-4795-86CB-CD9F23A8597E}"/>
    <dgm:cxn modelId="{F5E23747-7D54-4673-8897-609FB21B448A}" srcId="{A4B66FD0-D1B3-4281-B7E2-479CD7FB39FD}" destId="{9DFE7731-2714-4ADC-B058-46E7383BA4E4}" srcOrd="2" destOrd="0" parTransId="{2438BB7B-1030-495D-9BDB-350C5113D4F9}" sibTransId="{E348FE23-DAB5-4D1C-BB3B-F84F9935DFE3}"/>
    <dgm:cxn modelId="{8D8CF1D6-9DA1-47ED-A762-E0DDFE722054}" type="presOf" srcId="{9DFE7731-2714-4ADC-B058-46E7383BA4E4}" destId="{F581EC4A-6A86-4F94-AD0A-E5B769AD8BD4}" srcOrd="0" destOrd="0" presId="urn:microsoft.com/office/officeart/2005/8/layout/venn1"/>
    <dgm:cxn modelId="{FA711775-0A3F-4F02-8B11-DBC240D154A6}" type="presOf" srcId="{9DFE7731-2714-4ADC-B058-46E7383BA4E4}" destId="{26F4851F-7BB9-49A0-9986-12687A577C04}" srcOrd="1" destOrd="0" presId="urn:microsoft.com/office/officeart/2005/8/layout/venn1"/>
    <dgm:cxn modelId="{FA27D677-E184-4D6A-90DE-BF07658D233D}" type="presOf" srcId="{A4B66FD0-D1B3-4281-B7E2-479CD7FB39FD}" destId="{AA2C20B9-3A2B-4D85-9785-6DE4EFB5F1F4}" srcOrd="0" destOrd="0" presId="urn:microsoft.com/office/officeart/2005/8/layout/venn1"/>
    <dgm:cxn modelId="{3BCB853F-ABB4-4963-B213-AD9F83126AEF}" type="presParOf" srcId="{AA2C20B9-3A2B-4D85-9785-6DE4EFB5F1F4}" destId="{22261E61-7B9F-4B4C-BCB0-519480F40233}" srcOrd="0" destOrd="0" presId="urn:microsoft.com/office/officeart/2005/8/layout/venn1"/>
    <dgm:cxn modelId="{7CF45F35-7B68-43CA-8B3D-7E60976D545D}" type="presParOf" srcId="{AA2C20B9-3A2B-4D85-9785-6DE4EFB5F1F4}" destId="{A6C399E4-2FA0-499A-9771-649FE06FF896}" srcOrd="1" destOrd="0" presId="urn:microsoft.com/office/officeart/2005/8/layout/venn1"/>
    <dgm:cxn modelId="{916854C2-4A97-4EA3-8E97-98FBE15C8EC4}" type="presParOf" srcId="{AA2C20B9-3A2B-4D85-9785-6DE4EFB5F1F4}" destId="{A52D4D0B-BF70-4334-9140-0BACB722E3A8}" srcOrd="2" destOrd="0" presId="urn:microsoft.com/office/officeart/2005/8/layout/venn1"/>
    <dgm:cxn modelId="{CD7CBE96-768B-402C-BF64-349AF1A735E0}" type="presParOf" srcId="{AA2C20B9-3A2B-4D85-9785-6DE4EFB5F1F4}" destId="{CDA788DE-9418-4A21-B56E-BF1C669294D9}" srcOrd="3" destOrd="0" presId="urn:microsoft.com/office/officeart/2005/8/layout/venn1"/>
    <dgm:cxn modelId="{7E6C038C-245A-4883-A7FE-AC722555EEA3}" type="presParOf" srcId="{AA2C20B9-3A2B-4D85-9785-6DE4EFB5F1F4}" destId="{F581EC4A-6A86-4F94-AD0A-E5B769AD8BD4}" srcOrd="4" destOrd="0" presId="urn:microsoft.com/office/officeart/2005/8/layout/venn1"/>
    <dgm:cxn modelId="{A8037672-AC24-4A92-9E63-7DD0037A0417}" type="presParOf" srcId="{AA2C20B9-3A2B-4D85-9785-6DE4EFB5F1F4}" destId="{26F4851F-7BB9-49A0-9986-12687A577C0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61E61-7B9F-4B4C-BCB0-519480F40233}">
      <dsp:nvSpPr>
        <dsp:cNvPr id="0" name=""/>
        <dsp:cNvSpPr/>
      </dsp:nvSpPr>
      <dsp:spPr>
        <a:xfrm>
          <a:off x="2748137" y="-147114"/>
          <a:ext cx="2715577" cy="298363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Anxiety/Depression</a:t>
          </a:r>
          <a:endParaRPr lang="en-US" sz="1800" kern="1200" dirty="0"/>
        </a:p>
      </dsp:txBody>
      <dsp:txXfrm>
        <a:off x="3110214" y="375021"/>
        <a:ext cx="1991423" cy="1342634"/>
      </dsp:txXfrm>
    </dsp:sp>
    <dsp:sp modelId="{A52D4D0B-BF70-4334-9140-0BACB722E3A8}">
      <dsp:nvSpPr>
        <dsp:cNvPr id="0" name=""/>
        <dsp:cNvSpPr/>
      </dsp:nvSpPr>
      <dsp:spPr>
        <a:xfrm>
          <a:off x="3311575" y="1410799"/>
          <a:ext cx="2932661" cy="32622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Learning Disorders</a:t>
          </a:r>
        </a:p>
      </dsp:txBody>
      <dsp:txXfrm>
        <a:off x="4208480" y="2253554"/>
        <a:ext cx="1759596" cy="1794252"/>
      </dsp:txXfrm>
    </dsp:sp>
    <dsp:sp modelId="{F581EC4A-6A86-4F94-AD0A-E5B769AD8BD4}">
      <dsp:nvSpPr>
        <dsp:cNvPr id="0" name=""/>
        <dsp:cNvSpPr/>
      </dsp:nvSpPr>
      <dsp:spPr>
        <a:xfrm>
          <a:off x="1677471" y="1468817"/>
          <a:ext cx="2897168" cy="314624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ADHD</a:t>
          </a:r>
          <a:endParaRPr lang="en-US" sz="1800" kern="1200" dirty="0"/>
        </a:p>
      </dsp:txBody>
      <dsp:txXfrm>
        <a:off x="1950288" y="2281596"/>
        <a:ext cx="1738301" cy="17304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61E61-7B9F-4B4C-BCB0-519480F40233}">
      <dsp:nvSpPr>
        <dsp:cNvPr id="0" name=""/>
        <dsp:cNvSpPr/>
      </dsp:nvSpPr>
      <dsp:spPr>
        <a:xfrm>
          <a:off x="2622474" y="-73555"/>
          <a:ext cx="3016328" cy="268939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Institutional, Parental, Social and Self-Imposed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Expectations/Pressures</a:t>
          </a:r>
          <a:endParaRPr lang="en-US" sz="1600" kern="1200" dirty="0"/>
        </a:p>
      </dsp:txBody>
      <dsp:txXfrm>
        <a:off x="3024651" y="397088"/>
        <a:ext cx="2211973" cy="1210229"/>
      </dsp:txXfrm>
    </dsp:sp>
    <dsp:sp modelId="{A52D4D0B-BF70-4334-9140-0BACB722E3A8}">
      <dsp:nvSpPr>
        <dsp:cNvPr id="0" name=""/>
        <dsp:cNvSpPr/>
      </dsp:nvSpPr>
      <dsp:spPr>
        <a:xfrm>
          <a:off x="3559806" y="1337241"/>
          <a:ext cx="2485622" cy="32622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Neurological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ADHD/LD</a:t>
          </a:r>
          <a:endParaRPr lang="en-US" sz="1600" kern="1200" dirty="0"/>
        </a:p>
      </dsp:txBody>
      <dsp:txXfrm>
        <a:off x="4319992" y="2179996"/>
        <a:ext cx="1491373" cy="1794252"/>
      </dsp:txXfrm>
    </dsp:sp>
    <dsp:sp modelId="{F581EC4A-6A86-4F94-AD0A-E5B769AD8BD4}">
      <dsp:nvSpPr>
        <dsp:cNvPr id="0" name=""/>
        <dsp:cNvSpPr/>
      </dsp:nvSpPr>
      <dsp:spPr>
        <a:xfrm>
          <a:off x="1876279" y="1395259"/>
          <a:ext cx="2548977" cy="314624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Developmental Capacities and Readiness?</a:t>
          </a:r>
          <a:r>
            <a:rPr lang="en-US" sz="1800" kern="1200" dirty="0" smtClean="0"/>
            <a:t> </a:t>
          </a:r>
          <a:endParaRPr lang="en-US" sz="1800" kern="1200" dirty="0"/>
        </a:p>
      </dsp:txBody>
      <dsp:txXfrm>
        <a:off x="2116307" y="2208038"/>
        <a:ext cx="1529386" cy="17304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186"/>
          </a:xfrm>
          <a:prstGeom prst="rect">
            <a:avLst/>
          </a:prstGeom>
        </p:spPr>
        <p:txBody>
          <a:bodyPr vert="horz" lIns="94055" tIns="47028" rIns="94055" bIns="4702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186"/>
          </a:xfrm>
          <a:prstGeom prst="rect">
            <a:avLst/>
          </a:prstGeom>
        </p:spPr>
        <p:txBody>
          <a:bodyPr vert="horz" lIns="94055" tIns="47028" rIns="94055" bIns="47028" rtlCol="0"/>
          <a:lstStyle>
            <a:lvl1pPr algn="r">
              <a:defRPr sz="1200"/>
            </a:lvl1pPr>
          </a:lstStyle>
          <a:p>
            <a:fld id="{5CB5E3A9-6B88-4B1B-A202-2665FE601F15}" type="datetimeFigureOut">
              <a:rPr lang="en-US" smtClean="0"/>
              <a:t>12/14/15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2213" y="703263"/>
            <a:ext cx="4692650" cy="3519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55" tIns="47028" rIns="94055" bIns="4702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57264"/>
            <a:ext cx="5661660" cy="4222671"/>
          </a:xfrm>
          <a:prstGeom prst="rect">
            <a:avLst/>
          </a:prstGeom>
        </p:spPr>
        <p:txBody>
          <a:bodyPr vert="horz" lIns="94055" tIns="47028" rIns="94055" bIns="4702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2899"/>
            <a:ext cx="3066733" cy="469186"/>
          </a:xfrm>
          <a:prstGeom prst="rect">
            <a:avLst/>
          </a:prstGeom>
        </p:spPr>
        <p:txBody>
          <a:bodyPr vert="horz" lIns="94055" tIns="47028" rIns="94055" bIns="4702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912899"/>
            <a:ext cx="3066733" cy="469186"/>
          </a:xfrm>
          <a:prstGeom prst="rect">
            <a:avLst/>
          </a:prstGeom>
        </p:spPr>
        <p:txBody>
          <a:bodyPr vert="horz" lIns="94055" tIns="47028" rIns="94055" bIns="47028" rtlCol="0" anchor="b"/>
          <a:lstStyle>
            <a:lvl1pPr algn="r">
              <a:defRPr sz="1200"/>
            </a:lvl1pPr>
          </a:lstStyle>
          <a:p>
            <a:fld id="{DB8A5038-73C8-4DA1-B248-A71C41290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4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Stress arises when the combination of internal and external pressures exceeds the individual's resources to cope with their situation. Stress may develop from chronic (ongoing) or acute (sudden) pressures.</a:t>
            </a:r>
          </a:p>
          <a:p>
            <a:r>
              <a:rPr lang="en-US" dirty="0"/>
              <a:t>Once stress exceeds the individual's ability to cope it results in a series of dysfunctional physical and mental responses. These can result in temporary or longer-term disruption of health and, ranging from impaired decision making to Post Traumatic Stress Disorder, and from disturbed digestion to ulcers and heart disease.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E477E-5357-4944-9FE8-A187D0B870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29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20.wmf"/><Relationship Id="rId1" Type="http://schemas.openxmlformats.org/officeDocument/2006/relationships/vmlDrawing" Target="../drawings/vmlDrawing1.vml"/><Relationship Id="rId2" Type="http://schemas.microsoft.com/office/2007/relationships/media" Target="../media/media2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davidgleason.com/" TargetMode="Externa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ontact@drdavidgleason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“Strike The Balance”</a:t>
            </a:r>
            <a:br>
              <a:rPr lang="en-US" dirty="0" smtClean="0"/>
            </a:br>
            <a:r>
              <a:rPr lang="en-US" sz="2700" dirty="0" smtClean="0"/>
              <a:t>When School Expectations and Students’ Abilities Collide</a:t>
            </a:r>
            <a:endParaRPr lang="en-US" sz="27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David L. Gleason, </a:t>
            </a:r>
            <a:r>
              <a:rPr lang="en-US" sz="2200" dirty="0" err="1" smtClean="0">
                <a:solidFill>
                  <a:schemeClr val="tx1"/>
                </a:solidFill>
              </a:rPr>
              <a:t>Psy.D</a:t>
            </a:r>
            <a:r>
              <a:rPr lang="en-US" sz="2200" dirty="0" smtClean="0">
                <a:solidFill>
                  <a:schemeClr val="tx1"/>
                </a:solidFill>
              </a:rPr>
              <a:t>.</a:t>
            </a:r>
          </a:p>
          <a:p>
            <a:endParaRPr lang="en-US" sz="2400" dirty="0" smtClean="0"/>
          </a:p>
          <a:p>
            <a:r>
              <a:rPr lang="en-US" sz="1800" b="1" dirty="0"/>
              <a:t>Montessori Accreditation Council for Teacher </a:t>
            </a:r>
            <a:r>
              <a:rPr lang="en-US" sz="1800" b="1" dirty="0" smtClean="0"/>
              <a:t>Education</a:t>
            </a:r>
          </a:p>
          <a:p>
            <a:r>
              <a:rPr lang="en-US" sz="1800" dirty="0" smtClean="0"/>
              <a:t>Annual Symposium</a:t>
            </a:r>
          </a:p>
          <a:p>
            <a:r>
              <a:rPr lang="en-US" sz="1800" dirty="0"/>
              <a:t>Alexandria, </a:t>
            </a:r>
            <a:r>
              <a:rPr lang="en-US" sz="1800" dirty="0" smtClean="0"/>
              <a:t>Virginia</a:t>
            </a:r>
          </a:p>
          <a:p>
            <a:r>
              <a:rPr lang="en-US" sz="1800" dirty="0" smtClean="0"/>
              <a:t>December, 2015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91463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“Things Aren’t Always What They Seem to Be…”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3429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133600"/>
            <a:ext cx="3429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111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“Things Aren’t Always What They Seem to Be.” How do we know?? 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41401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4556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“Striking The Balance?”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2200" b="1" dirty="0" smtClean="0">
                <a:solidFill>
                  <a:srgbClr val="FF0000"/>
                </a:solidFill>
              </a:rPr>
              <a:t>When Expectations (“pressures”) &amp; Abilities (“development”) Collide</a:t>
            </a:r>
            <a:endParaRPr lang="en-US" sz="2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773638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7286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Lessons from Developmental Theory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0" dirty="0" smtClean="0"/>
              <a:t>   1896 </a:t>
            </a:r>
            <a:r>
              <a:rPr lang="en-US" b="0" dirty="0"/>
              <a:t>– </a:t>
            </a:r>
            <a:r>
              <a:rPr lang="en-US" b="0" dirty="0" smtClean="0"/>
              <a:t>1980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 1902 – 1994 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90800"/>
            <a:ext cx="2286000" cy="32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2590801"/>
            <a:ext cx="2438400" cy="320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952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Lessons from Developmental Theory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000" dirty="0" smtClean="0"/>
              <a:t>Puberty’s role in triggering a rapid and simultaneous progression of physical, sexual, cognitive and emotional changes – </a:t>
            </a:r>
            <a:r>
              <a:rPr lang="en-US" sz="4000" dirty="0" smtClean="0">
                <a:solidFill>
                  <a:srgbClr val="FF0000"/>
                </a:solidFill>
              </a:rPr>
              <a:t>WHY?</a:t>
            </a:r>
          </a:p>
          <a:p>
            <a:pPr marL="0" indent="0">
              <a:buNone/>
            </a:pPr>
            <a:r>
              <a:rPr lang="en-US" sz="4000" dirty="0" smtClean="0"/>
              <a:t>2</a:t>
            </a:r>
            <a:r>
              <a:rPr lang="en-US" sz="4000" baseline="30000" dirty="0" smtClean="0"/>
              <a:t>nd</a:t>
            </a:r>
            <a:r>
              <a:rPr lang="en-US" sz="4000" dirty="0" smtClean="0"/>
              <a:t> major “sensitive period” of the human lifespan; highly vulnerable and susceptible to environmental influences 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Jean Piaget</a:t>
            </a:r>
            <a:r>
              <a:rPr lang="en-US" sz="4000" dirty="0" smtClean="0"/>
              <a:t>: “</a:t>
            </a:r>
            <a:r>
              <a:rPr lang="en-US" sz="4000" u="sng" dirty="0" smtClean="0"/>
              <a:t>Formal Operations</a:t>
            </a:r>
            <a:r>
              <a:rPr lang="en-US" sz="4000" dirty="0" smtClean="0"/>
              <a:t>” abstract hypothetical reasoning; “what </a:t>
            </a:r>
            <a:r>
              <a:rPr lang="en-US" sz="4000" i="1" dirty="0" smtClean="0"/>
              <a:t>might</a:t>
            </a:r>
            <a:r>
              <a:rPr lang="en-US" sz="4000" dirty="0" smtClean="0"/>
              <a:t> be?” 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Erik Erikson</a:t>
            </a:r>
            <a:r>
              <a:rPr lang="en-US" sz="4000" dirty="0" smtClean="0"/>
              <a:t>: “</a:t>
            </a:r>
            <a:r>
              <a:rPr lang="en-US" sz="4000" u="sng" dirty="0" smtClean="0"/>
              <a:t>Identity vs. Role Confusion</a:t>
            </a:r>
            <a:r>
              <a:rPr lang="en-US" sz="4000" dirty="0" smtClean="0"/>
              <a:t>” - “an end of childhood,” “a crisis of wholeness,” search for “progressive continuity.” </a:t>
            </a:r>
          </a:p>
          <a:p>
            <a:pPr marL="0" indent="0">
              <a:buNone/>
            </a:pPr>
            <a:r>
              <a:rPr lang="en-US" sz="4000" dirty="0"/>
              <a:t>	 </a:t>
            </a:r>
            <a:r>
              <a:rPr lang="en-US" sz="4000" dirty="0" smtClean="0"/>
              <a:t>- “Persistent efforts to define, </a:t>
            </a:r>
            <a:r>
              <a:rPr lang="en-US" sz="4000" dirty="0" err="1" smtClean="0"/>
              <a:t>overdefine</a:t>
            </a:r>
            <a:r>
              <a:rPr lang="en-US" sz="4000" dirty="0" smtClean="0"/>
              <a:t> and redefine themselves” in an effort to avoid “the horror of </a:t>
            </a:r>
            <a:r>
              <a:rPr lang="en-US" sz="4000" dirty="0" err="1" smtClean="0"/>
              <a:t>undefinedness</a:t>
            </a:r>
            <a:r>
              <a:rPr lang="en-US" sz="4000" dirty="0" smtClean="0"/>
              <a:t>”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23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And from …</a:t>
            </a:r>
            <a:r>
              <a:rPr lang="en-US" sz="4000" dirty="0"/>
              <a:t> </a:t>
            </a:r>
            <a:r>
              <a:rPr lang="en-US" sz="4000" dirty="0" smtClean="0"/>
              <a:t>Physician</a:t>
            </a:r>
            <a:r>
              <a:rPr lang="en-US" sz="4000" dirty="0"/>
              <a:t>, </a:t>
            </a:r>
            <a:r>
              <a:rPr lang="en-US" sz="4000" dirty="0" smtClean="0"/>
              <a:t>Educator</a:t>
            </a:r>
            <a:r>
              <a:rPr lang="en-US" sz="4000" dirty="0"/>
              <a:t>, and </a:t>
            </a:r>
            <a:r>
              <a:rPr lang="en-US" sz="4000" dirty="0" smtClean="0"/>
              <a:t>Innovator !!!</a:t>
            </a:r>
            <a:endParaRPr lang="en-US" sz="4000" dirty="0"/>
          </a:p>
        </p:txBody>
      </p:sp>
      <p:pic>
        <p:nvPicPr>
          <p:cNvPr id="3076" name="Picture 4" descr="Image result for maria montessor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00200"/>
            <a:ext cx="3505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129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Maria Montessori </a:t>
            </a:r>
            <a:br>
              <a:rPr lang="en-US" sz="4000" dirty="0" smtClean="0"/>
            </a:br>
            <a:r>
              <a:rPr lang="en-US" sz="3600" dirty="0" smtClean="0"/>
              <a:t>1870 – 1952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“Montessori Method”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- allows children </a:t>
            </a:r>
            <a:r>
              <a:rPr lang="en-US" sz="2800" dirty="0"/>
              <a:t>to develop at their own </a:t>
            </a:r>
            <a:r>
              <a:rPr lang="en-US" sz="2800" dirty="0" smtClean="0"/>
              <a:t>pace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- </a:t>
            </a:r>
            <a:r>
              <a:rPr lang="en-US" sz="2800" dirty="0"/>
              <a:t>learn through activities that involve exploration, manipulations, order, repetition, abstraction, and </a:t>
            </a:r>
            <a:r>
              <a:rPr lang="en-US" sz="2800" dirty="0" smtClean="0"/>
              <a:t>communication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- older children </a:t>
            </a:r>
            <a:r>
              <a:rPr lang="en-US" sz="2800" dirty="0"/>
              <a:t>deal with abstract concepts based on their newly </a:t>
            </a:r>
            <a:r>
              <a:rPr lang="en-US" sz="2800" dirty="0" smtClean="0"/>
              <a:t>developed capacities for </a:t>
            </a:r>
            <a:r>
              <a:rPr lang="en-US" sz="2800" dirty="0"/>
              <a:t>reasoning, imagination, and creativity</a:t>
            </a:r>
          </a:p>
        </p:txBody>
      </p:sp>
    </p:spTree>
    <p:extLst>
      <p:ext uri="{BB962C8B-B14F-4D97-AF65-F5344CB8AC3E}">
        <p14:creationId xmlns:p14="http://schemas.microsoft.com/office/powerpoint/2010/main" val="2279429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800" dirty="0" smtClean="0"/>
              <a:t>But Now … </a:t>
            </a:r>
            <a:r>
              <a:rPr lang="en-US" sz="3800" dirty="0" smtClean="0">
                <a:solidFill>
                  <a:srgbClr val="FF0000"/>
                </a:solidFill>
              </a:rPr>
              <a:t>Unprecedented</a:t>
            </a:r>
            <a:r>
              <a:rPr lang="en-US" sz="3800" dirty="0" smtClean="0"/>
              <a:t> Lessons from Neuroscience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3352799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37338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394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“Teen brains…are doing just what they should be doing!” </a:t>
            </a:r>
            <a:r>
              <a:rPr lang="en-US" sz="1600" dirty="0"/>
              <a:t>Jay </a:t>
            </a:r>
            <a:r>
              <a:rPr lang="en-US" sz="1600" dirty="0" err="1"/>
              <a:t>Giedd</a:t>
            </a:r>
            <a:r>
              <a:rPr lang="en-US" sz="1600" dirty="0"/>
              <a:t>, M.D. (2012)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Limbic System Development</a:t>
            </a:r>
            <a:endParaRPr lang="en-US" sz="2200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4114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Prefrontal Cortex Development</a:t>
            </a:r>
            <a:endParaRPr lang="en-US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362200"/>
            <a:ext cx="3200400" cy="312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787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Brain matures by becoming more “connected” (white matter), not larger (grey matter)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“Neurons that fire together….” (Donald </a:t>
            </a:r>
            <a:r>
              <a:rPr lang="en-US" sz="2400" dirty="0" err="1" smtClean="0">
                <a:solidFill>
                  <a:srgbClr val="FF0000"/>
                </a:solidFill>
              </a:rPr>
              <a:t>Hebb</a:t>
            </a:r>
            <a:r>
              <a:rPr lang="en-US" sz="2400" dirty="0" smtClean="0">
                <a:solidFill>
                  <a:srgbClr val="FF0000"/>
                </a:solidFill>
              </a:rPr>
              <a:t>, Ph.D., 1949)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362200"/>
            <a:ext cx="5791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173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Intro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Covey </a:t>
            </a:r>
            <a:r>
              <a:rPr lang="en-US" dirty="0"/>
              <a:t>Story</a:t>
            </a:r>
          </a:p>
          <a:p>
            <a:r>
              <a:rPr lang="en-US" dirty="0"/>
              <a:t>David </a:t>
            </a:r>
            <a:r>
              <a:rPr lang="en-US" dirty="0" err="1" smtClean="0"/>
              <a:t>Elkind</a:t>
            </a:r>
            <a:endParaRPr lang="en-US" dirty="0" smtClean="0"/>
          </a:p>
          <a:p>
            <a:r>
              <a:rPr lang="en-US" dirty="0"/>
              <a:t>Summer, </a:t>
            </a:r>
            <a:r>
              <a:rPr lang="en-US" dirty="0" smtClean="0"/>
              <a:t>1995</a:t>
            </a:r>
          </a:p>
          <a:p>
            <a:r>
              <a:rPr lang="en-US" dirty="0"/>
              <a:t>A Celebration of Discovery!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790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Time Lapse Brain Maturation Ages 5-20 </a:t>
            </a:r>
            <a:br>
              <a:rPr lang="en-US" sz="3200" dirty="0" smtClean="0"/>
            </a:br>
            <a:r>
              <a:rPr lang="en-US" sz="2000" dirty="0" smtClean="0">
                <a:solidFill>
                  <a:srgbClr val="FF0000"/>
                </a:solidFill>
              </a:rPr>
              <a:t>(reflects 52 brains, each scanned 4 times between ages 5-20)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1800" dirty="0"/>
              <a:t>Jay </a:t>
            </a:r>
            <a:r>
              <a:rPr lang="en-US" sz="1800" dirty="0" err="1"/>
              <a:t>Geidd</a:t>
            </a:r>
            <a:r>
              <a:rPr lang="en-US" sz="1800" dirty="0"/>
              <a:t>, M.D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086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6019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86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Brain Maturation Time Lapse Photography </a:t>
            </a:r>
            <a:r>
              <a:rPr lang="en-US" sz="1600" dirty="0" smtClean="0"/>
              <a:t>(Jay </a:t>
            </a:r>
            <a:r>
              <a:rPr lang="en-US" sz="1600" dirty="0" err="1" smtClean="0"/>
              <a:t>Geidd</a:t>
            </a:r>
            <a:r>
              <a:rPr lang="en-US" sz="1600" dirty="0" smtClean="0"/>
              <a:t>, M.D.)</a:t>
            </a:r>
            <a:endParaRPr lang="en-US" sz="1600" dirty="0"/>
          </a:p>
        </p:txBody>
      </p:sp>
      <p:pic>
        <p:nvPicPr>
          <p:cNvPr id="4" name="Brain maturation in teen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600200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val="2281712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Performance/Anxiety Relationship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(</a:t>
            </a:r>
            <a:r>
              <a:rPr lang="en-US" sz="2200" dirty="0" smtClean="0">
                <a:solidFill>
                  <a:srgbClr val="FF0000"/>
                </a:solidFill>
              </a:rPr>
              <a:t>Yerkes-Dodson Law, 1908</a:t>
            </a:r>
            <a:r>
              <a:rPr lang="en-US" sz="3600" dirty="0" smtClean="0">
                <a:solidFill>
                  <a:srgbClr val="FF0000"/>
                </a:solidFill>
              </a:rPr>
              <a:t>) 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26191"/>
            <a:ext cx="813435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692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Adolescent Depression</a:t>
            </a:r>
            <a:br>
              <a:rPr lang="en-US" sz="2800" dirty="0" smtClean="0"/>
            </a:br>
            <a:r>
              <a:rPr lang="en-US" sz="2800" dirty="0" smtClean="0"/>
              <a:t>Neurobiological Framework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1400" dirty="0" smtClean="0"/>
              <a:t>(Andersen, L. &amp; </a:t>
            </a:r>
            <a:r>
              <a:rPr lang="en-US" sz="1400" dirty="0" err="1" smtClean="0"/>
              <a:t>Teicher</a:t>
            </a:r>
            <a:r>
              <a:rPr lang="en-US" sz="1400" dirty="0" smtClean="0"/>
              <a:t>, M. 2008)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dirty="0" smtClean="0"/>
              <a:t>Lifetime prevalence increases from 1% of population under age 12 to </a:t>
            </a:r>
            <a:r>
              <a:rPr lang="en-US" sz="2600" dirty="0" smtClean="0">
                <a:solidFill>
                  <a:srgbClr val="FF0000"/>
                </a:solidFill>
              </a:rPr>
              <a:t>17%-25% in adolescence, particularly in females</a:t>
            </a:r>
            <a:r>
              <a:rPr lang="en-US" sz="2600" dirty="0" smtClean="0"/>
              <a:t>. </a:t>
            </a:r>
          </a:p>
          <a:p>
            <a:pPr marL="0" indent="0">
              <a:buNone/>
            </a:pPr>
            <a:r>
              <a:rPr lang="en-US" sz="2600" dirty="0" smtClean="0"/>
              <a:t>Anxiety usually precedes emergence of Depression. </a:t>
            </a:r>
          </a:p>
          <a:p>
            <a:pPr marL="0" indent="0">
              <a:buNone/>
            </a:pPr>
            <a:r>
              <a:rPr lang="en-US" sz="2600" dirty="0" smtClean="0"/>
              <a:t>For youth, Depression manifests as irritability, </a:t>
            </a:r>
            <a:r>
              <a:rPr lang="en-US" sz="2600" dirty="0" err="1" smtClean="0"/>
              <a:t>anhedonia</a:t>
            </a:r>
            <a:r>
              <a:rPr lang="en-US" sz="2600" dirty="0" smtClean="0"/>
              <a:t>, decreased concentration, hypersomnia and </a:t>
            </a:r>
            <a:r>
              <a:rPr lang="en-US" sz="2600" dirty="0" err="1" smtClean="0"/>
              <a:t>suicidality</a:t>
            </a:r>
            <a:r>
              <a:rPr lang="en-US" sz="2600" dirty="0" smtClean="0"/>
              <a:t>…without overt sadness, as usually seen in adults.</a:t>
            </a:r>
          </a:p>
          <a:p>
            <a:pPr marL="0" indent="0">
              <a:buNone/>
            </a:pPr>
            <a:r>
              <a:rPr lang="en-US" sz="2600" dirty="0" smtClean="0"/>
              <a:t>Suicide before age 10 is rare, </a:t>
            </a:r>
            <a:r>
              <a:rPr lang="en-US" sz="2600" dirty="0" smtClean="0">
                <a:solidFill>
                  <a:srgbClr val="FF0000"/>
                </a:solidFill>
              </a:rPr>
              <a:t>but increases 100-fold between 10 and 14 years, </a:t>
            </a:r>
            <a:r>
              <a:rPr lang="en-US" sz="2600" dirty="0" smtClean="0"/>
              <a:t>and increases an additional 10 times between ages 15 and 19. </a:t>
            </a:r>
            <a:r>
              <a:rPr lang="en-US" sz="2600" b="1" dirty="0" smtClean="0"/>
              <a:t>WHY??</a:t>
            </a:r>
          </a:p>
          <a:p>
            <a:pPr marL="0" indent="0">
              <a:buNone/>
            </a:pPr>
            <a:r>
              <a:rPr lang="en-US" sz="2600" dirty="0"/>
              <a:t>	</a:t>
            </a:r>
            <a:r>
              <a:rPr lang="en-US" sz="2600" dirty="0" smtClean="0"/>
              <a:t>1. </a:t>
            </a:r>
            <a:r>
              <a:rPr lang="en-US" sz="2600" dirty="0"/>
              <a:t>Typical adolescent changes in brain </a:t>
            </a:r>
            <a:r>
              <a:rPr lang="en-US" sz="2600" dirty="0" smtClean="0"/>
              <a:t>maturation</a:t>
            </a:r>
          </a:p>
          <a:p>
            <a:pPr marL="0" indent="0">
              <a:buNone/>
            </a:pPr>
            <a:r>
              <a:rPr lang="en-US" sz="2600" b="1" dirty="0"/>
              <a:t>	</a:t>
            </a:r>
            <a:r>
              <a:rPr lang="en-US" sz="2600" dirty="0" smtClean="0"/>
              <a:t>2</a:t>
            </a:r>
            <a:r>
              <a:rPr lang="en-US" sz="2600" dirty="0"/>
              <a:t>. </a:t>
            </a:r>
            <a:r>
              <a:rPr lang="en-US" sz="2600" dirty="0" smtClean="0"/>
              <a:t>Window </a:t>
            </a:r>
            <a:r>
              <a:rPr lang="en-US" sz="2600" dirty="0"/>
              <a:t>of </a:t>
            </a:r>
            <a:r>
              <a:rPr lang="en-US" sz="2600" dirty="0" smtClean="0"/>
              <a:t>vulnerability: “sensitive period” when </a:t>
            </a:r>
            <a:r>
              <a:rPr lang="en-US" sz="2600" dirty="0"/>
              <a:t>specific </a:t>
            </a:r>
            <a:r>
              <a:rPr lang="en-US" sz="2600" dirty="0" smtClean="0"/>
              <a:t>regions </a:t>
            </a:r>
            <a:r>
              <a:rPr lang="en-US" sz="2600" dirty="0"/>
              <a:t>of the developing </a:t>
            </a:r>
            <a:r>
              <a:rPr lang="en-US" sz="2600" dirty="0" smtClean="0"/>
              <a:t>brain are </a:t>
            </a:r>
            <a:r>
              <a:rPr lang="en-US" sz="2600" b="1" dirty="0" smtClean="0">
                <a:solidFill>
                  <a:srgbClr val="FF0000"/>
                </a:solidFill>
              </a:rPr>
              <a:t>maximally </a:t>
            </a:r>
            <a:r>
              <a:rPr lang="en-US" sz="2600" b="1" dirty="0">
                <a:solidFill>
                  <a:srgbClr val="FF0000"/>
                </a:solidFill>
              </a:rPr>
              <a:t>sensitive to </a:t>
            </a:r>
            <a:r>
              <a:rPr lang="en-US" sz="2600" b="1" dirty="0" smtClean="0">
                <a:solidFill>
                  <a:srgbClr val="FF0000"/>
                </a:solidFill>
              </a:rPr>
              <a:t>environmental influences. </a:t>
            </a:r>
            <a:endParaRPr lang="en-US" sz="2600" b="1" dirty="0" smtClean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95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Adolescent Depression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2800" dirty="0" smtClean="0"/>
              <a:t>Neurobiological  Framework</a:t>
            </a:r>
            <a:br>
              <a:rPr lang="en-US" sz="2800" dirty="0" smtClean="0"/>
            </a:br>
            <a:r>
              <a:rPr lang="en-US" sz="1400" dirty="0" smtClean="0"/>
              <a:t>(Andersen</a:t>
            </a:r>
            <a:r>
              <a:rPr lang="en-US" sz="1400" dirty="0"/>
              <a:t>, L. &amp; </a:t>
            </a:r>
            <a:r>
              <a:rPr lang="en-US" sz="1400" dirty="0" err="1"/>
              <a:t>Teicher</a:t>
            </a:r>
            <a:r>
              <a:rPr lang="en-US" sz="1400" dirty="0"/>
              <a:t>, M. 2008</a:t>
            </a:r>
            <a:r>
              <a:rPr lang="en-US" sz="16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PFC’s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primary role to modulate activity of the limbic structures (</a:t>
            </a:r>
            <a:r>
              <a:rPr lang="en-US" b="1" dirty="0">
                <a:solidFill>
                  <a:srgbClr val="00B050"/>
                </a:solidFill>
              </a:rPr>
              <a:t>Amygdala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0070C0"/>
                </a:solidFill>
              </a:rPr>
              <a:t>Hippocampus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b="1" dirty="0">
                <a:solidFill>
                  <a:srgbClr val="00B050"/>
                </a:solidFill>
              </a:rPr>
              <a:t>Amygdala</a:t>
            </a:r>
            <a:r>
              <a:rPr lang="en-US" dirty="0"/>
              <a:t> plays a primary role in mood regulation, is over-responsive to fearful stimuli in depression, and is insufficiently regulated by </a:t>
            </a:r>
            <a:r>
              <a:rPr lang="en-US" b="1" dirty="0">
                <a:solidFill>
                  <a:srgbClr val="FF0000"/>
                </a:solidFill>
              </a:rPr>
              <a:t>PFC</a:t>
            </a:r>
            <a:r>
              <a:rPr lang="en-US" dirty="0"/>
              <a:t> controls. </a:t>
            </a:r>
          </a:p>
          <a:p>
            <a:endParaRPr lang="en-US" dirty="0"/>
          </a:p>
          <a:p>
            <a:r>
              <a:rPr lang="en-US" b="1" dirty="0"/>
              <a:t>Triadic Model</a:t>
            </a:r>
            <a:r>
              <a:rPr lang="en-US" dirty="0"/>
              <a:t>: adolescent depression emerges as limbic structures driving affect are </a:t>
            </a:r>
            <a:r>
              <a:rPr lang="en-US" b="1" dirty="0"/>
              <a:t>overwhelmed</a:t>
            </a:r>
            <a:r>
              <a:rPr lang="en-US" dirty="0"/>
              <a:t> or </a:t>
            </a:r>
            <a:r>
              <a:rPr lang="en-US" b="1" dirty="0"/>
              <a:t>mature in advance </a:t>
            </a:r>
            <a:r>
              <a:rPr lang="en-US" dirty="0"/>
              <a:t>of </a:t>
            </a:r>
            <a:r>
              <a:rPr lang="en-US" b="1" dirty="0">
                <a:solidFill>
                  <a:srgbClr val="FF0000"/>
                </a:solidFill>
              </a:rPr>
              <a:t>PFC</a:t>
            </a:r>
            <a:r>
              <a:rPr lang="en-US" dirty="0"/>
              <a:t> structures that provide regulatory/inhibitory control. </a:t>
            </a:r>
            <a:r>
              <a:rPr lang="en-US" sz="1800" dirty="0"/>
              <a:t>(Ernst, M. </a:t>
            </a:r>
            <a:r>
              <a:rPr lang="en-US" sz="1800" i="1" dirty="0"/>
              <a:t>et al. </a:t>
            </a:r>
            <a:r>
              <a:rPr lang="en-US" sz="1800" dirty="0"/>
              <a:t>2006)</a:t>
            </a:r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5" name="Picture 3" descr="C:\Documents and Settings\David\My Documents\My Pictures\img0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6356" y="1371600"/>
            <a:ext cx="4557644" cy="707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078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School Pressure: An </a:t>
            </a:r>
            <a:r>
              <a:rPr lang="en-US" sz="3200" dirty="0" smtClean="0">
                <a:solidFill>
                  <a:srgbClr val="FF0000"/>
                </a:solidFill>
              </a:rPr>
              <a:t>Adaptive</a:t>
            </a:r>
            <a:r>
              <a:rPr lang="en-US" sz="3200" dirty="0" smtClean="0"/>
              <a:t> Challenge</a:t>
            </a:r>
            <a:endParaRPr lang="en-US" sz="3200" dirty="0"/>
          </a:p>
        </p:txBody>
      </p:sp>
      <p:pic>
        <p:nvPicPr>
          <p:cNvPr id="5" name="The Balancing Act -- Academic Stress.mpg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219200"/>
            <a:ext cx="6934200" cy="4906963"/>
          </a:xfr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5931255"/>
              </p:ext>
            </p:extLst>
          </p:nvPr>
        </p:nvGraphicFramePr>
        <p:xfrm>
          <a:off x="3228975" y="3186113"/>
          <a:ext cx="26860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" name="Package" r:id="rId6" imgW="2685960" imgH="485640" progId="Package">
                  <p:embed/>
                </p:oleObj>
              </mc:Choice>
              <mc:Fallback>
                <p:oleObj name="Package" r:id="rId6" imgW="2685960" imgH="485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28975" y="3186113"/>
                        <a:ext cx="2686050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7738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School Pressure: An </a:t>
            </a:r>
            <a:r>
              <a:rPr lang="en-US" sz="3200" dirty="0">
                <a:solidFill>
                  <a:srgbClr val="FF0000"/>
                </a:solidFill>
              </a:rPr>
              <a:t>Adaptive</a:t>
            </a:r>
            <a:r>
              <a:rPr lang="en-US" sz="3200" dirty="0"/>
              <a:t> Challenge</a:t>
            </a:r>
          </a:p>
        </p:txBody>
      </p:sp>
    </p:spTree>
    <p:extLst>
      <p:ext uri="{BB962C8B-B14F-4D97-AF65-F5344CB8AC3E}">
        <p14:creationId xmlns:p14="http://schemas.microsoft.com/office/powerpoint/2010/main" val="1250989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Pressures…in the Extreme!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069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PRESSURE</a:t>
            </a:r>
            <a:r>
              <a:rPr lang="en-US" dirty="0" smtClean="0"/>
              <a:t> from “Culture &amp; Society”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In our schools, students try to conform to tough expectations and adhere to rigorous (narrow?) academic pathways as if obligated…AND schools participate in, and comply with these widespread conformity efforts</a:t>
            </a:r>
          </a:p>
          <a:p>
            <a:pPr marL="0" indent="0">
              <a:buNone/>
            </a:pPr>
            <a:r>
              <a:rPr lang="en-US" u="sng" dirty="0" smtClean="0"/>
              <a:t>Monoculture Effect</a:t>
            </a:r>
            <a:r>
              <a:rPr lang="en-US" dirty="0" smtClean="0"/>
              <a:t>: </a:t>
            </a:r>
            <a:r>
              <a:rPr lang="en-US" sz="1800" dirty="0" smtClean="0"/>
              <a:t>F.S. Michaels </a:t>
            </a:r>
          </a:p>
          <a:p>
            <a:pPr marL="0" indent="0">
              <a:buNone/>
            </a:pPr>
            <a:r>
              <a:rPr lang="en-US" dirty="0" smtClean="0"/>
              <a:t>	a. From the practice of planting crops with the same patterns of growth resulting in genetic similarity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b. Socio-economic monoculture:  “when dominant ideas arise, grab hold of our imaginations and shape our lives”</a:t>
            </a: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i="1" dirty="0" smtClean="0"/>
              <a:t>competition; individual achievement at all cost; </a:t>
            </a:r>
            <a:r>
              <a:rPr lang="en-US" i="1" dirty="0"/>
              <a:t>AP &amp; </a:t>
            </a:r>
            <a:r>
              <a:rPr lang="en-US" i="1" dirty="0" smtClean="0"/>
              <a:t>IB accelerated  courses; education is “monetized” and becomes “transactional;” oriented </a:t>
            </a:r>
            <a:r>
              <a:rPr lang="en-US" i="1" dirty="0"/>
              <a:t>toward “</a:t>
            </a:r>
            <a:r>
              <a:rPr lang="en-US" i="1" dirty="0" smtClean="0"/>
              <a:t>across-the-board-greatness,” jobs and profession</a:t>
            </a:r>
            <a:r>
              <a:rPr lang="en-US" dirty="0" smtClean="0"/>
              <a:t>)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c. From “inside a monoculture, we (and our students) accept its definition of reality”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d. “An invisible foundation that structures and shapes our lives, giving us a sense of how the world works”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125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Result: </a:t>
            </a:r>
            <a:r>
              <a:rPr lang="en-US" dirty="0" smtClean="0"/>
              <a:t>“Here </a:t>
            </a:r>
            <a:r>
              <a:rPr lang="en-US" dirty="0"/>
              <a:t>&amp; Now vs. There &amp; </a:t>
            </a:r>
            <a:r>
              <a:rPr lang="en-US" dirty="0" smtClean="0"/>
              <a:t>Then”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At the dawn of their adolescence, rewarded for their achievements to date with an acceptance to a selective secondary school, many students encounter a distortion of the very rationale that got them there in the first place – that “hard work and good grades pay off!” </a:t>
            </a:r>
          </a:p>
          <a:p>
            <a:pPr marL="0" indent="0">
              <a:buNone/>
            </a:pPr>
            <a:r>
              <a:rPr lang="en-US" dirty="0" smtClean="0"/>
              <a:t>For many of these students, the hard work of “then” isn’t enough to pay off “now.” </a:t>
            </a:r>
          </a:p>
          <a:p>
            <a:pPr marL="0" indent="0">
              <a:buNone/>
            </a:pPr>
            <a:r>
              <a:rPr lang="en-US" dirty="0" smtClean="0"/>
              <a:t>Suddenly, their </a:t>
            </a:r>
            <a:r>
              <a:rPr lang="en-US" i="1" dirty="0" smtClean="0"/>
              <a:t>learning</a:t>
            </a:r>
            <a:r>
              <a:rPr lang="en-US" dirty="0" smtClean="0"/>
              <a:t> – the reason they matriculated originally – gets smothered by a host of relentless pressures and a “success at any cost” mindset, itself an anxiety that robs students of their “here and now” energy as they hyper-focus on “there and then.”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237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400" dirty="0" smtClean="0">
                <a:solidFill>
                  <a:srgbClr val="FF0000"/>
                </a:solidFill>
              </a:rPr>
              <a:t>“Technical vs. Adaptive Challenges” </a:t>
            </a:r>
            <a:r>
              <a:rPr lang="en-US" sz="2200" dirty="0" smtClean="0"/>
              <a:t>Ron Heifetz. M.D.</a:t>
            </a:r>
          </a:p>
          <a:p>
            <a:pPr marL="0" indent="0">
              <a:buNone/>
            </a:pPr>
            <a:r>
              <a:rPr lang="en-US" sz="3400" dirty="0"/>
              <a:t>	</a:t>
            </a:r>
            <a:r>
              <a:rPr lang="en-US" sz="3400" dirty="0" smtClean="0"/>
              <a:t> - </a:t>
            </a:r>
            <a:r>
              <a:rPr lang="en-US" sz="3400" i="1" dirty="0" err="1" smtClean="0">
                <a:solidFill>
                  <a:srgbClr val="00B0F0"/>
                </a:solidFill>
              </a:rPr>
              <a:t>IN</a:t>
            </a:r>
            <a:r>
              <a:rPr lang="en-US" sz="3400" dirty="0" err="1" smtClean="0"/>
              <a:t>formative</a:t>
            </a:r>
            <a:r>
              <a:rPr lang="en-US" sz="3400" dirty="0" smtClean="0"/>
              <a:t> vs. </a:t>
            </a:r>
            <a:r>
              <a:rPr lang="en-US" sz="3400" i="1" dirty="0" err="1" smtClean="0">
                <a:solidFill>
                  <a:srgbClr val="00B0F0"/>
                </a:solidFill>
              </a:rPr>
              <a:t>TRANS</a:t>
            </a:r>
            <a:r>
              <a:rPr lang="en-US" sz="3400" dirty="0" err="1" smtClean="0"/>
              <a:t>formative</a:t>
            </a:r>
            <a:r>
              <a:rPr lang="en-US" sz="3400" dirty="0"/>
              <a:t> </a:t>
            </a:r>
            <a:r>
              <a:rPr lang="en-US" sz="3400" dirty="0" smtClean="0"/>
              <a:t>Learning</a:t>
            </a:r>
          </a:p>
          <a:p>
            <a:pPr marL="0" indent="0">
              <a:buNone/>
            </a:pPr>
            <a:r>
              <a:rPr lang="en-US" sz="3400" dirty="0"/>
              <a:t>	</a:t>
            </a:r>
            <a:r>
              <a:rPr lang="en-US" sz="3400" dirty="0" smtClean="0"/>
              <a:t> - Most Common Error: Trying to solve “adaptive challenges” with “technical solutions.”  </a:t>
            </a:r>
            <a:endParaRPr lang="en-US" sz="3400" dirty="0"/>
          </a:p>
          <a:p>
            <a:pPr marL="0" indent="0">
              <a:buNone/>
            </a:pPr>
            <a:endParaRPr lang="en-US" sz="3400" dirty="0"/>
          </a:p>
          <a:p>
            <a:pPr marL="0" indent="0">
              <a:buNone/>
            </a:pPr>
            <a:r>
              <a:rPr lang="en-US" sz="3400" dirty="0" smtClean="0">
                <a:solidFill>
                  <a:srgbClr val="FF0000"/>
                </a:solidFill>
              </a:rPr>
              <a:t>“LD/ADHD” vs. “Development”  </a:t>
            </a:r>
          </a:p>
          <a:p>
            <a:pPr marL="0" indent="0">
              <a:buNone/>
            </a:pPr>
            <a:r>
              <a:rPr lang="en-US" sz="3400" dirty="0"/>
              <a:t>	</a:t>
            </a:r>
            <a:r>
              <a:rPr lang="en-US" sz="3400" dirty="0" smtClean="0"/>
              <a:t> - Marci  vs. Toni</a:t>
            </a:r>
          </a:p>
          <a:p>
            <a:pPr marL="0" indent="0">
              <a:buNone/>
            </a:pPr>
            <a:r>
              <a:rPr lang="en-US" sz="3400" dirty="0"/>
              <a:t>	</a:t>
            </a:r>
            <a:r>
              <a:rPr lang="en-US" sz="3400" dirty="0" smtClean="0"/>
              <a:t> - Appearance of resolution </a:t>
            </a:r>
            <a:r>
              <a:rPr lang="en-US" sz="3400" i="1" dirty="0" smtClean="0"/>
              <a:t>(“She has ADHD</a:t>
            </a:r>
            <a:r>
              <a:rPr lang="en-US" sz="3400" dirty="0" smtClean="0"/>
              <a:t>,” or “</a:t>
            </a:r>
            <a:r>
              <a:rPr lang="en-US" sz="3400" i="1" dirty="0" smtClean="0"/>
              <a:t>She’s depressed</a:t>
            </a:r>
            <a:r>
              <a:rPr lang="en-US" sz="3400" dirty="0" smtClean="0"/>
              <a:t>”) sometimes gets adults “off the hook”</a:t>
            </a:r>
          </a:p>
          <a:p>
            <a:pPr marL="0" indent="0">
              <a:buNone/>
            </a:pPr>
            <a:endParaRPr lang="en-US" sz="3400" dirty="0"/>
          </a:p>
          <a:p>
            <a:pPr marL="0" indent="0">
              <a:buNone/>
            </a:pPr>
            <a:r>
              <a:rPr lang="en-US" sz="3400" dirty="0" smtClean="0">
                <a:solidFill>
                  <a:srgbClr val="FF0000"/>
                </a:solidFill>
              </a:rPr>
              <a:t>“Diagnosis &amp; Treatment” </a:t>
            </a:r>
          </a:p>
          <a:p>
            <a:pPr marL="0" indent="0">
              <a:buNone/>
            </a:pPr>
            <a:r>
              <a:rPr lang="en-US" sz="3400" dirty="0"/>
              <a:t>	</a:t>
            </a:r>
            <a:r>
              <a:rPr lang="en-US" sz="3400" dirty="0" smtClean="0"/>
              <a:t> - Many medical </a:t>
            </a:r>
            <a:r>
              <a:rPr lang="en-US" sz="3400" dirty="0" err="1" smtClean="0"/>
              <a:t>Dx’s</a:t>
            </a:r>
            <a:r>
              <a:rPr lang="en-US" sz="3400" dirty="0" smtClean="0"/>
              <a:t> lead naturally to “technical treatments” but not all! </a:t>
            </a:r>
            <a:r>
              <a:rPr lang="en-US" sz="3400" dirty="0" smtClean="0">
                <a:solidFill>
                  <a:srgbClr val="FF0000"/>
                </a:solidFill>
              </a:rPr>
              <a:t>Most, if not ALL</a:t>
            </a:r>
            <a:r>
              <a:rPr lang="en-US" sz="3400" dirty="0" smtClean="0"/>
              <a:t>  mental health/education-related </a:t>
            </a:r>
            <a:r>
              <a:rPr lang="en-US" sz="3400" dirty="0" err="1" smtClean="0"/>
              <a:t>Dx’s</a:t>
            </a:r>
            <a:r>
              <a:rPr lang="en-US" sz="3400" dirty="0" smtClean="0"/>
              <a:t> require ongoing “adaptive responses” that necessarily involve reciprocal interactive patterns btw individual and environment.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682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PRESSURE</a:t>
            </a:r>
            <a:r>
              <a:rPr lang="en-US" dirty="0" smtClean="0"/>
              <a:t> from “Executive </a:t>
            </a:r>
            <a:r>
              <a:rPr lang="en-US" dirty="0"/>
              <a:t>F</a:t>
            </a:r>
            <a:r>
              <a:rPr lang="en-US" dirty="0" smtClean="0"/>
              <a:t>unction” Demands…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Executive Functions Origins:  Phineas Gage</a:t>
            </a:r>
          </a:p>
          <a:p>
            <a:pPr marL="0" indent="0">
              <a:buNone/>
            </a:pPr>
            <a:r>
              <a:rPr lang="en-US" dirty="0" smtClean="0"/>
              <a:t>Overtime, EF’s have been referred to as “the CEO” of the brain – primarily associated with the Prefrontal cortex (PFC)</a:t>
            </a:r>
          </a:p>
          <a:p>
            <a:pPr marL="0" indent="0">
              <a:buNone/>
            </a:pPr>
            <a:r>
              <a:rPr lang="en-US" dirty="0" smtClean="0"/>
              <a:t>Set of regulatory capacities that “cue the use” of various cognitive, emotional and social faculties</a:t>
            </a:r>
          </a:p>
          <a:p>
            <a:pPr marL="0" indent="0">
              <a:buNone/>
            </a:pPr>
            <a:r>
              <a:rPr lang="en-US" dirty="0" smtClean="0"/>
              <a:t>Normal Developmental Variation, with emphasis on “the big four:” organization, task initiation, time management and emotional regulation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891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PRESSURE</a:t>
            </a:r>
            <a:r>
              <a:rPr lang="en-US" dirty="0" smtClean="0"/>
              <a:t> on ALL our students…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 smtClean="0"/>
              <a:t>ALL our students are developmentally vulnerable. </a:t>
            </a:r>
          </a:p>
          <a:p>
            <a:pPr marL="0" indent="0">
              <a:buNone/>
            </a:pPr>
            <a:r>
              <a:rPr lang="en-US" sz="3200" dirty="0" smtClean="0"/>
              <a:t>ALL our students are expected to “perform” in these sophisticated and competitive arenas. </a:t>
            </a:r>
          </a:p>
          <a:p>
            <a:pPr marL="0" indent="0">
              <a:buNone/>
            </a:pPr>
            <a:r>
              <a:rPr lang="en-US" sz="3200" dirty="0" smtClean="0"/>
              <a:t>When expectations exceed developmental capacities and associated coping skills…ALL our students get anxious. </a:t>
            </a:r>
          </a:p>
          <a:p>
            <a:pPr marL="0" indent="0">
              <a:buNone/>
            </a:pPr>
            <a:r>
              <a:rPr lang="en-US" sz="3200" dirty="0" smtClean="0"/>
              <a:t>Serious implications for academic success, mental health…and brain development. </a:t>
            </a:r>
          </a:p>
        </p:txBody>
      </p:sp>
    </p:spTree>
    <p:extLst>
      <p:ext uri="{BB962C8B-B14F-4D97-AF65-F5344CB8AC3E}">
        <p14:creationId xmlns:p14="http://schemas.microsoft.com/office/powerpoint/2010/main" val="247233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So…keep in mind….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“</a:t>
            </a:r>
            <a:r>
              <a:rPr lang="en-US" sz="2800" dirty="0"/>
              <a:t>The brain is the ultimate scientific authority.” </a:t>
            </a:r>
            <a:r>
              <a:rPr lang="en-US" sz="2800" dirty="0" smtClean="0"/>
              <a:t>						</a:t>
            </a:r>
            <a:r>
              <a:rPr lang="en-US" sz="1400" dirty="0" smtClean="0"/>
              <a:t>David </a:t>
            </a:r>
            <a:r>
              <a:rPr lang="en-US" sz="1400" dirty="0" err="1"/>
              <a:t>Elkind</a:t>
            </a:r>
            <a:r>
              <a:rPr lang="en-US" sz="1400" dirty="0"/>
              <a:t>, </a:t>
            </a:r>
            <a:r>
              <a:rPr lang="en-US" sz="1400" dirty="0" smtClean="0"/>
              <a:t>2007</a:t>
            </a:r>
            <a:endParaRPr lang="en-US" sz="1400" dirty="0"/>
          </a:p>
          <a:p>
            <a:pPr marL="0" indent="0">
              <a:buNone/>
            </a:pPr>
            <a:r>
              <a:rPr lang="en-US" sz="2800" dirty="0"/>
              <a:t>“WE are responsible for the cultures WE create</a:t>
            </a:r>
            <a:r>
              <a:rPr lang="en-US" sz="2800" dirty="0" smtClean="0"/>
              <a:t>.”</a:t>
            </a:r>
            <a:r>
              <a:rPr lang="en-US" sz="1050" dirty="0" smtClean="0"/>
              <a:t>						</a:t>
            </a:r>
            <a:r>
              <a:rPr lang="en-US" sz="1400" dirty="0" smtClean="0"/>
              <a:t>Dan </a:t>
            </a:r>
            <a:r>
              <a:rPr lang="en-US" sz="1400" dirty="0"/>
              <a:t>Garvey, 1996</a:t>
            </a:r>
          </a:p>
          <a:p>
            <a:pPr marL="0" indent="0">
              <a:buNone/>
            </a:pPr>
            <a:r>
              <a:rPr lang="en-US" sz="2800" dirty="0"/>
              <a:t>“It's sort of unfair to expect [teens] to have adult levels of organizational skills or decision making before their brains are finished being built.” 	</a:t>
            </a:r>
            <a:r>
              <a:rPr lang="en-US" dirty="0"/>
              <a:t>				</a:t>
            </a:r>
            <a:r>
              <a:rPr lang="en-US" dirty="0" smtClean="0"/>
              <a:t>				</a:t>
            </a:r>
            <a:r>
              <a:rPr lang="en-US" sz="1400" dirty="0" smtClean="0"/>
              <a:t>Jay </a:t>
            </a:r>
            <a:r>
              <a:rPr lang="en-US" sz="1400" dirty="0" err="1"/>
              <a:t>Geidd</a:t>
            </a:r>
            <a:r>
              <a:rPr lang="en-US" sz="1400" dirty="0"/>
              <a:t>, M.D.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80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Contact Information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dirty="0" smtClean="0"/>
              <a:t>Telephone:  978-369-5036</a:t>
            </a:r>
          </a:p>
          <a:p>
            <a:pPr marL="0" indent="0" algn="ctr">
              <a:buNone/>
            </a:pPr>
            <a:r>
              <a:rPr lang="en-US" sz="3200" dirty="0" smtClean="0"/>
              <a:t>Email:  </a:t>
            </a:r>
            <a:r>
              <a:rPr lang="en-US" sz="3200" dirty="0" smtClean="0">
                <a:hlinkClick r:id="rId2"/>
              </a:rPr>
              <a:t>contact@drdavidgleason.com</a:t>
            </a:r>
            <a:endParaRPr lang="en-US" sz="3200" dirty="0" smtClean="0"/>
          </a:p>
          <a:p>
            <a:pPr marL="0" indent="0" algn="ctr">
              <a:buNone/>
            </a:pPr>
            <a:r>
              <a:rPr lang="en-US" sz="3200" dirty="0"/>
              <a:t>Website:  </a:t>
            </a:r>
            <a:r>
              <a:rPr lang="en-US" sz="3200" dirty="0" smtClean="0">
                <a:hlinkClick r:id="rId3"/>
              </a:rPr>
              <a:t>www.drdavidgleason.com</a:t>
            </a:r>
            <a:r>
              <a:rPr lang="en-US" dirty="0"/>
              <a:t> </a:t>
            </a:r>
            <a:endParaRPr lang="en-US" sz="3200" dirty="0" smtClean="0"/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003" y="4963635"/>
            <a:ext cx="853440" cy="85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584" y="4963635"/>
            <a:ext cx="853635" cy="90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2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Baseline TOVA – “Marci”</a:t>
            </a:r>
            <a:endParaRPr lang="en-US" sz="4000" dirty="0"/>
          </a:p>
        </p:txBody>
      </p:sp>
      <p:pic>
        <p:nvPicPr>
          <p:cNvPr id="2051" name="Picture 3" descr="C:\Documents and Settings\David\My Documents\Professional Presentations\img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5016" y="1600200"/>
            <a:ext cx="3884367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595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/>
              <a:t>Challenge Dose TOVA – “Marci”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FF0000"/>
                </a:solidFill>
              </a:rPr>
              <a:t>(10mg Ritalin)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075" name="Picture 3" descr="C:\Documents and Settings\David\My Documents\Professional Presentations\img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5627" y="1600200"/>
            <a:ext cx="400314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145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/>
              <a:t>Challenge Dose TOVA – “</a:t>
            </a:r>
            <a:r>
              <a:rPr lang="en-US" sz="4000" dirty="0"/>
              <a:t>M</a:t>
            </a:r>
            <a:r>
              <a:rPr lang="en-US" sz="4000" dirty="0" smtClean="0"/>
              <a:t>arci”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FF0000"/>
                </a:solidFill>
              </a:rPr>
              <a:t>(15mg Ritalin)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Documents and Settings\David\My Documents\Professional Presentations\img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025" y="1600200"/>
            <a:ext cx="3856349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119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BDI-II, </a:t>
            </a:r>
            <a:r>
              <a:rPr lang="en-US" dirty="0" smtClean="0">
                <a:solidFill>
                  <a:srgbClr val="FF0000"/>
                </a:solidFill>
              </a:rPr>
              <a:t>Toni…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Documents and Settings\David\My Documents\Professional Presentations\img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43000"/>
            <a:ext cx="3962400" cy="498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492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BDI-II, </a:t>
            </a:r>
            <a:r>
              <a:rPr lang="en-US" dirty="0">
                <a:solidFill>
                  <a:srgbClr val="FF0000"/>
                </a:solidFill>
              </a:rPr>
              <a:t>Toni…</a:t>
            </a:r>
          </a:p>
        </p:txBody>
      </p:sp>
      <p:pic>
        <p:nvPicPr>
          <p:cNvPr id="3074" name="Picture 2" descr="C:\Documents and Settings\David\My Documents\Professional Presentations\img0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43000"/>
            <a:ext cx="4267199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970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Manifestations of </a:t>
            </a:r>
            <a:r>
              <a:rPr lang="en-US" sz="3200" dirty="0" smtClean="0">
                <a:solidFill>
                  <a:srgbClr val="FF0000"/>
                </a:solidFill>
              </a:rPr>
              <a:t>PRESSURE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800" dirty="0" smtClean="0"/>
              <a:t>Prototypical Examples from </a:t>
            </a:r>
            <a:r>
              <a:rPr lang="en-US" sz="2800" dirty="0"/>
              <a:t>Clinical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5600" dirty="0"/>
          </a:p>
          <a:p>
            <a:pPr marL="0" indent="0">
              <a:buNone/>
            </a:pPr>
            <a:endParaRPr lang="en-US" sz="5600" dirty="0"/>
          </a:p>
          <a:p>
            <a:pPr marL="0" indent="0">
              <a:buNone/>
            </a:pPr>
            <a:r>
              <a:rPr lang="en-US" sz="6400" dirty="0"/>
              <a:t>1</a:t>
            </a:r>
            <a:r>
              <a:rPr lang="en-US" sz="6400" dirty="0" smtClean="0"/>
              <a:t>.) </a:t>
            </a:r>
            <a:r>
              <a:rPr lang="en-US" sz="6400" dirty="0"/>
              <a:t>10</a:t>
            </a:r>
            <a:r>
              <a:rPr lang="en-US" sz="6400" baseline="30000" dirty="0"/>
              <a:t>th</a:t>
            </a:r>
            <a:r>
              <a:rPr lang="en-US" sz="6400" dirty="0"/>
              <a:t> </a:t>
            </a:r>
            <a:r>
              <a:rPr lang="en-US" sz="6400" dirty="0" smtClean="0"/>
              <a:t>grade Brian faces </a:t>
            </a:r>
            <a:r>
              <a:rPr lang="en-US" sz="6400" dirty="0"/>
              <a:t>the Discipline Committee for getting caught </a:t>
            </a:r>
            <a:r>
              <a:rPr lang="en-US" sz="6400" dirty="0" smtClean="0"/>
              <a:t>drinking</a:t>
            </a:r>
            <a:endParaRPr lang="en-US" sz="6400" dirty="0"/>
          </a:p>
          <a:p>
            <a:pPr marL="0" indent="0">
              <a:buNone/>
            </a:pPr>
            <a:endParaRPr lang="en-US" sz="6400" dirty="0" smtClean="0"/>
          </a:p>
          <a:p>
            <a:pPr marL="0" indent="0">
              <a:buNone/>
            </a:pPr>
            <a:r>
              <a:rPr lang="en-US" sz="6400" dirty="0"/>
              <a:t>2</a:t>
            </a:r>
            <a:r>
              <a:rPr lang="en-US" sz="6400" dirty="0" smtClean="0"/>
              <a:t>.) </a:t>
            </a:r>
            <a:r>
              <a:rPr lang="en-US" sz="6400" dirty="0"/>
              <a:t>11</a:t>
            </a:r>
            <a:r>
              <a:rPr lang="en-US" sz="6400" baseline="30000" dirty="0"/>
              <a:t>th</a:t>
            </a:r>
            <a:r>
              <a:rPr lang="en-US" sz="6400" dirty="0"/>
              <a:t> grade Jonathan describes his pattern of </a:t>
            </a:r>
            <a:r>
              <a:rPr lang="en-US" sz="6400" dirty="0" smtClean="0"/>
              <a:t>“a slow </a:t>
            </a:r>
            <a:r>
              <a:rPr lang="en-US" sz="6400" dirty="0"/>
              <a:t>build-up of anger</a:t>
            </a:r>
            <a:r>
              <a:rPr lang="en-US" sz="6400" dirty="0" smtClean="0"/>
              <a:t>,” </a:t>
            </a:r>
            <a:r>
              <a:rPr lang="en-US" sz="6400" dirty="0"/>
              <a:t>without any real awareness of his escalating feelings, until it is too late…when he </a:t>
            </a:r>
            <a:r>
              <a:rPr lang="en-US" sz="6400" dirty="0" smtClean="0"/>
              <a:t>“explodes” </a:t>
            </a:r>
            <a:r>
              <a:rPr lang="en-US" sz="6400" dirty="0"/>
              <a:t>by punching and putting a whole in a wall, injuring his hand and reporting, “but that was better than cutting…”</a:t>
            </a:r>
          </a:p>
          <a:p>
            <a:pPr marL="0" indent="0">
              <a:buNone/>
            </a:pPr>
            <a:endParaRPr lang="en-US" sz="6400" dirty="0" smtClean="0"/>
          </a:p>
          <a:p>
            <a:pPr marL="0" indent="0">
              <a:buNone/>
            </a:pPr>
            <a:r>
              <a:rPr lang="en-US" sz="6400" dirty="0"/>
              <a:t>3</a:t>
            </a:r>
            <a:r>
              <a:rPr lang="en-US" sz="6400" dirty="0" smtClean="0"/>
              <a:t>.) </a:t>
            </a:r>
            <a:r>
              <a:rPr lang="en-US" sz="6400" dirty="0"/>
              <a:t>High achieving 10</a:t>
            </a:r>
            <a:r>
              <a:rPr lang="en-US" sz="6400" baseline="30000" dirty="0"/>
              <a:t>th</a:t>
            </a:r>
            <a:r>
              <a:rPr lang="en-US" sz="6400" dirty="0"/>
              <a:t> grade Melissa carves “I SUCK” in her arm.</a:t>
            </a:r>
          </a:p>
          <a:p>
            <a:pPr marL="0" indent="0">
              <a:buNone/>
            </a:pPr>
            <a:endParaRPr lang="en-US" sz="6400" dirty="0" smtClean="0"/>
          </a:p>
          <a:p>
            <a:pPr marL="0" indent="0">
              <a:buNone/>
            </a:pPr>
            <a:r>
              <a:rPr lang="en-US" sz="6400" dirty="0"/>
              <a:t>4</a:t>
            </a:r>
            <a:r>
              <a:rPr lang="en-US" sz="6400" dirty="0" smtClean="0"/>
              <a:t>.) </a:t>
            </a:r>
            <a:r>
              <a:rPr lang="en-US" sz="6400" dirty="0"/>
              <a:t>9</a:t>
            </a:r>
            <a:r>
              <a:rPr lang="en-US" sz="6400" baseline="30000" dirty="0"/>
              <a:t>th</a:t>
            </a:r>
            <a:r>
              <a:rPr lang="en-US" sz="6400" dirty="0"/>
              <a:t> grade </a:t>
            </a:r>
            <a:r>
              <a:rPr lang="en-US" sz="6400" dirty="0" smtClean="0"/>
              <a:t>Michael takes </a:t>
            </a:r>
            <a:r>
              <a:rPr lang="en-US" sz="6400" dirty="0"/>
              <a:t>an overdose of Tylenol intending to end his life. </a:t>
            </a:r>
          </a:p>
          <a:p>
            <a:pPr marL="0" indent="0">
              <a:buNone/>
            </a:pPr>
            <a:endParaRPr lang="en-US" sz="6400" dirty="0" smtClean="0"/>
          </a:p>
          <a:p>
            <a:pPr marL="0" indent="0">
              <a:buNone/>
            </a:pPr>
            <a:r>
              <a:rPr lang="en-US" sz="6400" dirty="0" smtClean="0"/>
              <a:t>5) </a:t>
            </a:r>
            <a:r>
              <a:rPr lang="en-US" sz="6400" dirty="0"/>
              <a:t>11</a:t>
            </a:r>
            <a:r>
              <a:rPr lang="en-US" sz="6400" baseline="30000" dirty="0"/>
              <a:t>th</a:t>
            </a:r>
            <a:r>
              <a:rPr lang="en-US" sz="6400" dirty="0"/>
              <a:t> </a:t>
            </a:r>
            <a:r>
              <a:rPr lang="en-US" sz="6400" dirty="0" smtClean="0"/>
              <a:t>grade Tara struggles with chronic depression and bulimia.  </a:t>
            </a:r>
            <a:endParaRPr lang="en-US" sz="6400" dirty="0"/>
          </a:p>
          <a:p>
            <a:pPr marL="0" indent="0">
              <a:buNone/>
            </a:pPr>
            <a:endParaRPr lang="en-US" sz="6400" dirty="0" smtClean="0"/>
          </a:p>
          <a:p>
            <a:pPr marL="0" indent="0">
              <a:buNone/>
            </a:pPr>
            <a:r>
              <a:rPr lang="en-US" sz="6400" dirty="0"/>
              <a:t>6</a:t>
            </a:r>
            <a:r>
              <a:rPr lang="en-US" sz="6400" dirty="0" smtClean="0"/>
              <a:t>.) 10</a:t>
            </a:r>
            <a:r>
              <a:rPr lang="en-US" sz="6400" baseline="30000" dirty="0" smtClean="0"/>
              <a:t>th</a:t>
            </a:r>
            <a:r>
              <a:rPr lang="en-US" sz="6400" dirty="0" smtClean="0"/>
              <a:t> grade Lizzy commits suicide in February</a:t>
            </a:r>
            <a:r>
              <a:rPr lang="en-US" sz="6400" dirty="0"/>
              <a:t>, </a:t>
            </a:r>
            <a:r>
              <a:rPr lang="en-US" sz="6400" dirty="0" smtClean="0"/>
              <a:t>2009</a:t>
            </a:r>
            <a:endParaRPr lang="en-US" sz="6400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810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2341</TotalTime>
  <Words>1179</Words>
  <Application>Microsoft Macintosh PowerPoint</Application>
  <PresentationFormat>On-screen Show (4:3)</PresentationFormat>
  <Paragraphs>131</Paragraphs>
  <Slides>33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Package</vt:lpstr>
      <vt:lpstr>“Strike The Balance” When School Expectations and Students’ Abilities Collide</vt:lpstr>
      <vt:lpstr>Some Intro …</vt:lpstr>
      <vt:lpstr>Fundamental Concepts</vt:lpstr>
      <vt:lpstr>Baseline TOVA – “Marci”</vt:lpstr>
      <vt:lpstr>Challenge Dose TOVA – “Marci”  (10mg Ritalin) </vt:lpstr>
      <vt:lpstr>Challenge Dose TOVA – “Marci” (15mg Ritalin) </vt:lpstr>
      <vt:lpstr>BDI-II, Toni…</vt:lpstr>
      <vt:lpstr>BDI-II, Toni…</vt:lpstr>
      <vt:lpstr>Manifestations of PRESSURE Prototypical Examples from Clinical Practice</vt:lpstr>
      <vt:lpstr>“Things Aren’t Always What They Seem to Be…”</vt:lpstr>
      <vt:lpstr>“Things Aren’t Always What They Seem to Be.” How do we know?? </vt:lpstr>
      <vt:lpstr>“Striking The Balance?” When Expectations (“pressures”) &amp; Abilities (“development”) Collide</vt:lpstr>
      <vt:lpstr>Lessons from Developmental Theory</vt:lpstr>
      <vt:lpstr>Lessons from Developmental Theory </vt:lpstr>
      <vt:lpstr>And from … Physician, Educator, and Innovator !!!</vt:lpstr>
      <vt:lpstr>Maria Montessori  1870 – 1952</vt:lpstr>
      <vt:lpstr> But Now … Unprecedented Lessons from Neuroscience</vt:lpstr>
      <vt:lpstr>“Teen brains…are doing just what they should be doing!” Jay Giedd, M.D. (2012)</vt:lpstr>
      <vt:lpstr>Brain matures by becoming more “connected” (white matter), not larger (grey matter)</vt:lpstr>
      <vt:lpstr>Time Lapse Brain Maturation Ages 5-20  (reflects 52 brains, each scanned 4 times between ages 5-20) Jay Geidd, M.D</vt:lpstr>
      <vt:lpstr>Brain Maturation Time Lapse Photography (Jay Geidd, M.D.)</vt:lpstr>
      <vt:lpstr>Performance/Anxiety Relationship (Yerkes-Dodson Law, 1908)  </vt:lpstr>
      <vt:lpstr>Adolescent Depression Neurobiological Framework  (Andersen, L. &amp; Teicher, M. 2008)</vt:lpstr>
      <vt:lpstr>Adolescent Depression Neurobiological  Framework (Andersen, L. &amp; Teicher, M. 2008)</vt:lpstr>
      <vt:lpstr>School Pressure: An Adaptive Challenge</vt:lpstr>
      <vt:lpstr>School Pressure: An Adaptive Challenge</vt:lpstr>
      <vt:lpstr>Pressures…in the Extreme!</vt:lpstr>
      <vt:lpstr>PRESSURE from “Culture &amp; Society” </vt:lpstr>
      <vt:lpstr>The Result: “Here &amp; Now vs. There &amp; Then” </vt:lpstr>
      <vt:lpstr>PRESSURE from “Executive Function” Demands…</vt:lpstr>
      <vt:lpstr> PRESSURE on ALL our students…</vt:lpstr>
      <vt:lpstr>So…keep in mind….</vt:lpstr>
      <vt:lpstr>Contact Information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Glrason</dc:creator>
  <cp:lastModifiedBy>Chelsea E Stobbart</cp:lastModifiedBy>
  <cp:revision>497</cp:revision>
  <cp:lastPrinted>2013-11-19T19:12:55Z</cp:lastPrinted>
  <dcterms:created xsi:type="dcterms:W3CDTF">2006-08-16T00:00:00Z</dcterms:created>
  <dcterms:modified xsi:type="dcterms:W3CDTF">2015-12-14T19:44:01Z</dcterms:modified>
</cp:coreProperties>
</file>